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Lst>
  <p:sldSz cx="18288000" cy="10287000"/>
  <p:notesSz cx="6858000" cy="9144000"/>
  <p:embeddedFontLst>
    <p:embeddedFont>
      <p:font typeface="29LT Bukra Semi Wide Semi-Bold" panose="020B0604020202020204" charset="-78"/>
      <p:regular r:id="rId8"/>
    </p:embeddedFont>
    <p:embeddedFont>
      <p:font typeface="Cairo" panose="00000500000000000000" pitchFamily="2" charset="-78"/>
      <p:regular r:id="rId9"/>
      <p:bold r:id="rId10"/>
    </p:embeddedFont>
    <p:embeddedFont>
      <p:font typeface="Cairo Bold" panose="00000800000000000000" pitchFamily="2" charset="-78"/>
      <p:regular r:id="rId11"/>
      <p:bold r:id="rId12"/>
    </p:embeddedFont>
    <p:embeddedFont>
      <p:font typeface="Cairo Semi-Bold" panose="020B0604020202020204" charset="-78"/>
      <p:regular r:id="rId13"/>
    </p:embeddedFont>
    <p:embeddedFont>
      <p:font typeface="Calibri" panose="020F0502020204030204" pitchFamily="34" charset="0"/>
      <p:regular r:id="rId14"/>
      <p:bold r:id="rId15"/>
      <p:italic r:id="rId16"/>
      <p:boldItalic r:id="rId17"/>
    </p:embeddedFont>
    <p:embeddedFont>
      <p:font typeface="Canva Sans Bold" panose="020B0604020202020204" charset="0"/>
      <p:regular r:id="rId18"/>
    </p:embeddedFont>
    <p:embeddedFont>
      <p:font typeface="Canva Sans Medium" panose="020B0604020202020204" charset="0"/>
      <p:regular r:id="rId19"/>
    </p:embeddedFont>
    <p:embeddedFont>
      <p:font typeface="Open Sans" panose="020B0806030504020204" pitchFamily="34" charset="0"/>
      <p:regular r:id="rId20"/>
      <p:bold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1" d="100"/>
          <a:sy n="51" d="100"/>
        </p:scale>
        <p:origin x="898"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1.fntdata"/><Relationship Id="rId13" Type="http://schemas.openxmlformats.org/officeDocument/2006/relationships/font" Target="fonts/font6.fntdata"/><Relationship Id="rId18" Type="http://schemas.openxmlformats.org/officeDocument/2006/relationships/font" Target="fonts/font11.fntdata"/><Relationship Id="rId3" Type="http://schemas.openxmlformats.org/officeDocument/2006/relationships/slide" Target="slides/slide2.xml"/><Relationship Id="rId21" Type="http://schemas.openxmlformats.org/officeDocument/2006/relationships/font" Target="fonts/font14.fntdata"/><Relationship Id="rId7" Type="http://schemas.openxmlformats.org/officeDocument/2006/relationships/slide" Target="slides/slide6.xml"/><Relationship Id="rId12" Type="http://schemas.openxmlformats.org/officeDocument/2006/relationships/font" Target="fonts/font5.fntdata"/><Relationship Id="rId17" Type="http://schemas.openxmlformats.org/officeDocument/2006/relationships/font" Target="fonts/font10.fntdata"/><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9.fntdata"/><Relationship Id="rId20" Type="http://schemas.openxmlformats.org/officeDocument/2006/relationships/font" Target="fonts/font1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4.fntdata"/><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font" Target="fonts/font8.fntdata"/><Relationship Id="rId23" Type="http://schemas.openxmlformats.org/officeDocument/2006/relationships/viewProps" Target="viewProps.xml"/><Relationship Id="rId10" Type="http://schemas.openxmlformats.org/officeDocument/2006/relationships/font" Target="fonts/font3.fntdata"/><Relationship Id="rId19" Type="http://schemas.openxmlformats.org/officeDocument/2006/relationships/font" Target="fonts/font12.fntdata"/><Relationship Id="rId4" Type="http://schemas.openxmlformats.org/officeDocument/2006/relationships/slide" Target="slides/slide3.xml"/><Relationship Id="rId9" Type="http://schemas.openxmlformats.org/officeDocument/2006/relationships/font" Target="fonts/font2.fntdata"/><Relationship Id="rId14" Type="http://schemas.openxmlformats.org/officeDocument/2006/relationships/font" Target="fonts/font7.fntdata"/><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10/13/2024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10/13/2024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10/13/2024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10/13/2024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10/13/2024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3.svg"/><Relationship Id="rId2" Type="http://schemas.openxmlformats.org/officeDocument/2006/relationships/image" Target="../media/image10.jpe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jpeg"/><Relationship Id="rId4" Type="http://schemas.openxmlformats.org/officeDocument/2006/relationships/image" Target="../media/image9.png"/></Relationships>
</file>

<file path=ppt/slides/_rels/slide3.xml.rels><?xml version="1.0" encoding="UTF-8" standalone="yes"?>
<Relationships xmlns="http://schemas.openxmlformats.org/package/2006/relationships"><Relationship Id="rId8" Type="http://schemas.openxmlformats.org/officeDocument/2006/relationships/image" Target="../media/image20.jpeg"/><Relationship Id="rId3" Type="http://schemas.openxmlformats.org/officeDocument/2006/relationships/image" Target="../media/image15.svg"/><Relationship Id="rId7" Type="http://schemas.openxmlformats.org/officeDocument/2006/relationships/image" Target="../media/image19.svg"/><Relationship Id="rId12" Type="http://schemas.openxmlformats.org/officeDocument/2006/relationships/image" Target="../media/image22.sv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18.png"/><Relationship Id="rId11" Type="http://schemas.openxmlformats.org/officeDocument/2006/relationships/image" Target="../media/image21.png"/><Relationship Id="rId5" Type="http://schemas.openxmlformats.org/officeDocument/2006/relationships/image" Target="../media/image17.svg"/><Relationship Id="rId10" Type="http://schemas.openxmlformats.org/officeDocument/2006/relationships/image" Target="../media/image9.png"/><Relationship Id="rId4" Type="http://schemas.openxmlformats.org/officeDocument/2006/relationships/image" Target="../media/image16.png"/><Relationship Id="rId9"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7.xml"/><Relationship Id="rId4" Type="http://schemas.openxmlformats.org/officeDocument/2006/relationships/image" Target="../media/image25.jpeg"/></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27.png"/><Relationship Id="rId7" Type="http://schemas.openxmlformats.org/officeDocument/2006/relationships/image" Target="../media/image8.png"/><Relationship Id="rId2" Type="http://schemas.openxmlformats.org/officeDocument/2006/relationships/image" Target="../media/image26.png"/><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6.sv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CF4FD"/>
        </a:solidFill>
        <a:effectLst/>
      </p:bgPr>
    </p:bg>
    <p:spTree>
      <p:nvGrpSpPr>
        <p:cNvPr id="1" name=""/>
        <p:cNvGrpSpPr/>
        <p:nvPr/>
      </p:nvGrpSpPr>
      <p:grpSpPr>
        <a:xfrm>
          <a:off x="0" y="0"/>
          <a:ext cx="0" cy="0"/>
          <a:chOff x="0" y="0"/>
          <a:chExt cx="0" cy="0"/>
        </a:xfrm>
      </p:grpSpPr>
      <p:sp>
        <p:nvSpPr>
          <p:cNvPr id="2" name="Freeform 2"/>
          <p:cNvSpPr/>
          <p:nvPr/>
        </p:nvSpPr>
        <p:spPr>
          <a:xfrm rot="-5400000" flipH="1" flipV="1">
            <a:off x="8035676" y="17338"/>
            <a:ext cx="10252324" cy="10252324"/>
          </a:xfrm>
          <a:custGeom>
            <a:avLst/>
            <a:gdLst/>
            <a:ahLst/>
            <a:cxnLst/>
            <a:rect l="l" t="t" r="r" b="b"/>
            <a:pathLst>
              <a:path w="10252324" h="10252324">
                <a:moveTo>
                  <a:pt x="10252324" y="10252324"/>
                </a:moveTo>
                <a:lnTo>
                  <a:pt x="0" y="10252324"/>
                </a:lnTo>
                <a:lnTo>
                  <a:pt x="0" y="0"/>
                </a:lnTo>
                <a:lnTo>
                  <a:pt x="10252324" y="0"/>
                </a:lnTo>
                <a:lnTo>
                  <a:pt x="10252324" y="10252324"/>
                </a:lnTo>
                <a:close/>
              </a:path>
            </a:pathLst>
          </a:custGeom>
          <a:blipFill>
            <a:blip r:embed="rId2">
              <a:alphaModFix amt="30000"/>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1776230" y="-3008828"/>
            <a:ext cx="5243810" cy="5243810"/>
            <a:chOff x="0" y="0"/>
            <a:chExt cx="6350000" cy="6350000"/>
          </a:xfrm>
        </p:grpSpPr>
        <p:sp>
          <p:nvSpPr>
            <p:cNvPr id="4" name="Freeform 4"/>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8C52FF"/>
            </a:solidFill>
          </p:spPr>
        </p:sp>
      </p:grpSp>
      <p:sp>
        <p:nvSpPr>
          <p:cNvPr id="5" name="Freeform 5"/>
          <p:cNvSpPr/>
          <p:nvPr/>
        </p:nvSpPr>
        <p:spPr>
          <a:xfrm rot="7987443">
            <a:off x="13049798" y="27577"/>
            <a:ext cx="11179774" cy="3516547"/>
          </a:xfrm>
          <a:custGeom>
            <a:avLst/>
            <a:gdLst/>
            <a:ahLst/>
            <a:cxnLst/>
            <a:rect l="l" t="t" r="r" b="b"/>
            <a:pathLst>
              <a:path w="11179774" h="3516547">
                <a:moveTo>
                  <a:pt x="0" y="0"/>
                </a:moveTo>
                <a:lnTo>
                  <a:pt x="11179774" y="0"/>
                </a:lnTo>
                <a:lnTo>
                  <a:pt x="11179774" y="3516547"/>
                </a:lnTo>
                <a:lnTo>
                  <a:pt x="0" y="351654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rot="7987443">
            <a:off x="14481197" y="-1015830"/>
            <a:ext cx="6323497" cy="1989027"/>
          </a:xfrm>
          <a:custGeom>
            <a:avLst/>
            <a:gdLst/>
            <a:ahLst/>
            <a:cxnLst/>
            <a:rect l="l" t="t" r="r" b="b"/>
            <a:pathLst>
              <a:path w="6323497" h="1989027">
                <a:moveTo>
                  <a:pt x="0" y="0"/>
                </a:moveTo>
                <a:lnTo>
                  <a:pt x="6323497" y="0"/>
                </a:lnTo>
                <a:lnTo>
                  <a:pt x="6323497" y="1989028"/>
                </a:lnTo>
                <a:lnTo>
                  <a:pt x="0" y="198902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7" name="Freeform 7"/>
          <p:cNvSpPr/>
          <p:nvPr/>
        </p:nvSpPr>
        <p:spPr>
          <a:xfrm>
            <a:off x="8433992" y="1028700"/>
            <a:ext cx="8825308" cy="8229600"/>
          </a:xfrm>
          <a:custGeom>
            <a:avLst/>
            <a:gdLst/>
            <a:ahLst/>
            <a:cxnLst/>
            <a:rect l="l" t="t" r="r" b="b"/>
            <a:pathLst>
              <a:path w="8825308" h="8229600">
                <a:moveTo>
                  <a:pt x="0" y="0"/>
                </a:moveTo>
                <a:lnTo>
                  <a:pt x="8825308" y="0"/>
                </a:lnTo>
                <a:lnTo>
                  <a:pt x="8825308" y="8229600"/>
                </a:lnTo>
                <a:lnTo>
                  <a:pt x="0" y="8229600"/>
                </a:lnTo>
                <a:lnTo>
                  <a:pt x="0" y="0"/>
                </a:lnTo>
                <a:close/>
              </a:path>
            </a:pathLst>
          </a:custGeom>
          <a:blipFill>
            <a:blip r:embed="rId8"/>
            <a:stretch>
              <a:fillRect/>
            </a:stretch>
          </a:blipFill>
        </p:spPr>
      </p:sp>
      <p:sp>
        <p:nvSpPr>
          <p:cNvPr id="8" name="Freeform 8"/>
          <p:cNvSpPr/>
          <p:nvPr/>
        </p:nvSpPr>
        <p:spPr>
          <a:xfrm>
            <a:off x="2530081" y="17338"/>
            <a:ext cx="2712512" cy="2857999"/>
          </a:xfrm>
          <a:custGeom>
            <a:avLst/>
            <a:gdLst/>
            <a:ahLst/>
            <a:cxnLst/>
            <a:rect l="l" t="t" r="r" b="b"/>
            <a:pathLst>
              <a:path w="2712512" h="2857999">
                <a:moveTo>
                  <a:pt x="0" y="0"/>
                </a:moveTo>
                <a:lnTo>
                  <a:pt x="2712512" y="0"/>
                </a:lnTo>
                <a:lnTo>
                  <a:pt x="2712512" y="2858000"/>
                </a:lnTo>
                <a:lnTo>
                  <a:pt x="0" y="2858000"/>
                </a:lnTo>
                <a:lnTo>
                  <a:pt x="0" y="0"/>
                </a:lnTo>
                <a:close/>
              </a:path>
            </a:pathLst>
          </a:custGeom>
          <a:blipFill>
            <a:blip r:embed="rId9"/>
            <a:stretch>
              <a:fillRect l="-2916" r="-2916"/>
            </a:stretch>
          </a:blipFill>
        </p:spPr>
      </p:sp>
      <p:sp>
        <p:nvSpPr>
          <p:cNvPr id="9" name="Freeform 9"/>
          <p:cNvSpPr/>
          <p:nvPr/>
        </p:nvSpPr>
        <p:spPr>
          <a:xfrm>
            <a:off x="5242593" y="508406"/>
            <a:ext cx="3551753" cy="1875865"/>
          </a:xfrm>
          <a:custGeom>
            <a:avLst/>
            <a:gdLst/>
            <a:ahLst/>
            <a:cxnLst/>
            <a:rect l="l" t="t" r="r" b="b"/>
            <a:pathLst>
              <a:path w="3551753" h="1875865">
                <a:moveTo>
                  <a:pt x="0" y="0"/>
                </a:moveTo>
                <a:lnTo>
                  <a:pt x="3551753" y="0"/>
                </a:lnTo>
                <a:lnTo>
                  <a:pt x="3551753" y="1875864"/>
                </a:lnTo>
                <a:lnTo>
                  <a:pt x="0" y="1875864"/>
                </a:lnTo>
                <a:lnTo>
                  <a:pt x="0" y="0"/>
                </a:lnTo>
                <a:close/>
              </a:path>
            </a:pathLst>
          </a:custGeom>
          <a:blipFill>
            <a:blip r:embed="rId10"/>
            <a:stretch>
              <a:fillRect t="-3192" b="-3192"/>
            </a:stretch>
          </a:blipFill>
        </p:spPr>
      </p:sp>
      <p:sp>
        <p:nvSpPr>
          <p:cNvPr id="10" name="TextBox 10"/>
          <p:cNvSpPr txBox="1"/>
          <p:nvPr/>
        </p:nvSpPr>
        <p:spPr>
          <a:xfrm>
            <a:off x="-547375" y="4176454"/>
            <a:ext cx="8132143" cy="1253496"/>
          </a:xfrm>
          <a:prstGeom prst="rect">
            <a:avLst/>
          </a:prstGeom>
        </p:spPr>
        <p:txBody>
          <a:bodyPr lIns="0" tIns="0" rIns="0" bIns="0" rtlCol="0" anchor="t">
            <a:spAutoFit/>
          </a:bodyPr>
          <a:lstStyle/>
          <a:p>
            <a:pPr algn="r" rtl="1">
              <a:lnSpc>
                <a:spcPts val="7980"/>
              </a:lnSpc>
            </a:pPr>
            <a:r>
              <a:rPr lang="ar-EG" sz="7000" b="1">
                <a:solidFill>
                  <a:srgbClr val="5E17EB"/>
                </a:solidFill>
                <a:latin typeface="29LT Bukra Semi Wide Semi-Bold"/>
                <a:ea typeface="29LT Bukra Semi Wide Semi-Bold"/>
                <a:cs typeface="29LT Bukra Semi Wide Semi-Bold"/>
                <a:sym typeface="29LT Bukra Semi Wide Semi-Bold"/>
                <a:rtl/>
              </a:rPr>
              <a:t>موقع امتحانات</a:t>
            </a:r>
          </a:p>
        </p:txBody>
      </p:sp>
      <p:sp>
        <p:nvSpPr>
          <p:cNvPr id="11" name="TextBox 11"/>
          <p:cNvSpPr txBox="1"/>
          <p:nvPr/>
        </p:nvSpPr>
        <p:spPr>
          <a:xfrm>
            <a:off x="2598584" y="6731067"/>
            <a:ext cx="2724745" cy="662940"/>
          </a:xfrm>
          <a:prstGeom prst="rect">
            <a:avLst/>
          </a:prstGeom>
        </p:spPr>
        <p:txBody>
          <a:bodyPr lIns="0" tIns="0" rIns="0" bIns="0" rtlCol="0" anchor="t">
            <a:spAutoFit/>
          </a:bodyPr>
          <a:lstStyle/>
          <a:p>
            <a:pPr algn="l">
              <a:lnSpc>
                <a:spcPts val="5459"/>
              </a:lnSpc>
            </a:pPr>
            <a:r>
              <a:rPr lang="en-US" sz="3899" b="1" dirty="0">
                <a:solidFill>
                  <a:srgbClr val="000000"/>
                </a:solidFill>
                <a:latin typeface="Canva Sans Medium"/>
                <a:ea typeface="Canva Sans Medium"/>
                <a:cs typeface="Canva Sans Medium"/>
                <a:sym typeface="Canva Sans Medium"/>
              </a:rPr>
              <a:t>team : M²A³</a:t>
            </a:r>
          </a:p>
        </p:txBody>
      </p:sp>
      <p:sp>
        <p:nvSpPr>
          <p:cNvPr id="12" name="TextBox 12"/>
          <p:cNvSpPr txBox="1"/>
          <p:nvPr/>
        </p:nvSpPr>
        <p:spPr>
          <a:xfrm>
            <a:off x="2118006" y="5472735"/>
            <a:ext cx="3675544" cy="1006494"/>
          </a:xfrm>
          <a:prstGeom prst="rect">
            <a:avLst/>
          </a:prstGeom>
        </p:spPr>
        <p:txBody>
          <a:bodyPr wrap="square" lIns="0" tIns="0" rIns="0" bIns="0" rtlCol="0" anchor="t">
            <a:spAutoFit/>
          </a:bodyPr>
          <a:lstStyle/>
          <a:p>
            <a:pPr algn="ctr">
              <a:lnSpc>
                <a:spcPts val="8399"/>
              </a:lnSpc>
            </a:pPr>
            <a:r>
              <a:rPr lang="en-US" sz="5999" b="1">
                <a:solidFill>
                  <a:srgbClr val="000000"/>
                </a:solidFill>
                <a:latin typeface="Canva Sans Bold"/>
                <a:ea typeface="Canva Sans Bold"/>
                <a:cs typeface="Canva Sans Bold"/>
                <a:sym typeface="Canva Sans Bold"/>
              </a:rPr>
              <a:t>Final</a:t>
            </a:r>
            <a:endParaRPr lang="en-US" sz="5999" b="1" dirty="0">
              <a:solidFill>
                <a:srgbClr val="000000"/>
              </a:solidFill>
              <a:latin typeface="Canva Sans Bold"/>
              <a:ea typeface="Canva Sans Bold"/>
              <a:cs typeface="Canva Sans Bold"/>
              <a:sym typeface="Canva Sans Bold"/>
            </a:endParaRPr>
          </a:p>
        </p:txBody>
      </p:sp>
      <p:sp>
        <p:nvSpPr>
          <p:cNvPr id="13" name="TextBox 13"/>
          <p:cNvSpPr txBox="1"/>
          <p:nvPr/>
        </p:nvSpPr>
        <p:spPr>
          <a:xfrm>
            <a:off x="1618283" y="7645845"/>
            <a:ext cx="4674989" cy="778510"/>
          </a:xfrm>
          <a:prstGeom prst="rect">
            <a:avLst/>
          </a:prstGeom>
        </p:spPr>
        <p:txBody>
          <a:bodyPr lIns="0" tIns="0" rIns="0" bIns="0" rtlCol="0" anchor="t">
            <a:spAutoFit/>
          </a:bodyPr>
          <a:lstStyle/>
          <a:p>
            <a:pPr algn="ctr">
              <a:lnSpc>
                <a:spcPts val="6440"/>
              </a:lnSpc>
            </a:pPr>
            <a:r>
              <a:rPr lang="en-US" sz="4600" b="1" dirty="0">
                <a:solidFill>
                  <a:srgbClr val="000000"/>
                </a:solidFill>
                <a:latin typeface="Canva Sans Medium"/>
                <a:ea typeface="Canva Sans Medium"/>
                <a:cs typeface="Canva Sans Medium"/>
                <a:sym typeface="Canva Sans Medium"/>
              </a:rPr>
              <a:t>company: ACICT</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CF4FD"/>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3859636" cy="10287000"/>
            <a:chOff x="0" y="0"/>
            <a:chExt cx="1408006" cy="3752725"/>
          </a:xfrm>
        </p:grpSpPr>
        <p:sp>
          <p:nvSpPr>
            <p:cNvPr id="3" name="Freeform 3"/>
            <p:cNvSpPr/>
            <p:nvPr/>
          </p:nvSpPr>
          <p:spPr>
            <a:xfrm>
              <a:off x="0" y="0"/>
              <a:ext cx="1408006" cy="3752726"/>
            </a:xfrm>
            <a:custGeom>
              <a:avLst/>
              <a:gdLst/>
              <a:ahLst/>
              <a:cxnLst/>
              <a:rect l="l" t="t" r="r" b="b"/>
              <a:pathLst>
                <a:path w="1408006" h="3752726">
                  <a:moveTo>
                    <a:pt x="0" y="0"/>
                  </a:moveTo>
                  <a:lnTo>
                    <a:pt x="1408006" y="0"/>
                  </a:lnTo>
                  <a:lnTo>
                    <a:pt x="1408006" y="3752726"/>
                  </a:lnTo>
                  <a:lnTo>
                    <a:pt x="0" y="3752726"/>
                  </a:lnTo>
                  <a:close/>
                </a:path>
              </a:pathLst>
            </a:custGeom>
            <a:solidFill>
              <a:srgbClr val="8C52FF"/>
            </a:solidFill>
          </p:spPr>
        </p:sp>
      </p:grpSp>
      <p:sp>
        <p:nvSpPr>
          <p:cNvPr id="4" name="Freeform 4"/>
          <p:cNvSpPr/>
          <p:nvPr/>
        </p:nvSpPr>
        <p:spPr>
          <a:xfrm flipH="1">
            <a:off x="1340907" y="4458036"/>
            <a:ext cx="6224696" cy="5164636"/>
          </a:xfrm>
          <a:custGeom>
            <a:avLst/>
            <a:gdLst/>
            <a:ahLst/>
            <a:cxnLst/>
            <a:rect l="l" t="t" r="r" b="b"/>
            <a:pathLst>
              <a:path w="6224696" h="5164636">
                <a:moveTo>
                  <a:pt x="6224696" y="0"/>
                </a:moveTo>
                <a:lnTo>
                  <a:pt x="0" y="0"/>
                </a:lnTo>
                <a:lnTo>
                  <a:pt x="0" y="5164636"/>
                </a:lnTo>
                <a:lnTo>
                  <a:pt x="6224696" y="5164636"/>
                </a:lnTo>
                <a:lnTo>
                  <a:pt x="6224696" y="0"/>
                </a:lnTo>
                <a:close/>
              </a:path>
            </a:pathLst>
          </a:custGeom>
          <a:blipFill>
            <a:blip r:embed="rId2"/>
            <a:stretch>
              <a:fillRect l="-19890" t="-2802" r="-8052"/>
            </a:stretch>
          </a:blipFill>
        </p:spPr>
      </p:sp>
      <p:sp>
        <p:nvSpPr>
          <p:cNvPr id="5" name="TextBox 5"/>
          <p:cNvSpPr txBox="1"/>
          <p:nvPr/>
        </p:nvSpPr>
        <p:spPr>
          <a:xfrm>
            <a:off x="11014137" y="1267604"/>
            <a:ext cx="5385868" cy="412750"/>
          </a:xfrm>
          <a:prstGeom prst="rect">
            <a:avLst/>
          </a:prstGeom>
        </p:spPr>
        <p:txBody>
          <a:bodyPr lIns="0" tIns="0" rIns="0" bIns="0" rtlCol="0" anchor="t">
            <a:spAutoFit/>
          </a:bodyPr>
          <a:lstStyle/>
          <a:p>
            <a:pPr algn="just" rtl="1">
              <a:lnSpc>
                <a:spcPts val="3499"/>
              </a:lnSpc>
            </a:pPr>
            <a:r>
              <a:rPr lang="ar-EG" sz="2499" b="1" spc="649">
                <a:solidFill>
                  <a:srgbClr val="8C52FF"/>
                </a:solidFill>
                <a:latin typeface="Cairo Semi-Bold"/>
                <a:ea typeface="Cairo Semi-Bold"/>
                <a:cs typeface="Cairo Semi-Bold"/>
                <a:sym typeface="Cairo Semi-Bold"/>
                <a:rtl/>
              </a:rPr>
              <a:t>اولا</a:t>
            </a:r>
          </a:p>
        </p:txBody>
      </p:sp>
      <p:sp>
        <p:nvSpPr>
          <p:cNvPr id="6" name="Freeform 6"/>
          <p:cNvSpPr/>
          <p:nvPr/>
        </p:nvSpPr>
        <p:spPr>
          <a:xfrm>
            <a:off x="16400006" y="123317"/>
            <a:ext cx="1718589" cy="1810766"/>
          </a:xfrm>
          <a:custGeom>
            <a:avLst/>
            <a:gdLst/>
            <a:ahLst/>
            <a:cxnLst/>
            <a:rect l="l" t="t" r="r" b="b"/>
            <a:pathLst>
              <a:path w="1718589" h="1810766">
                <a:moveTo>
                  <a:pt x="0" y="0"/>
                </a:moveTo>
                <a:lnTo>
                  <a:pt x="1718588" y="0"/>
                </a:lnTo>
                <a:lnTo>
                  <a:pt x="1718588" y="1810766"/>
                </a:lnTo>
                <a:lnTo>
                  <a:pt x="0" y="1810766"/>
                </a:lnTo>
                <a:lnTo>
                  <a:pt x="0" y="0"/>
                </a:lnTo>
                <a:close/>
              </a:path>
            </a:pathLst>
          </a:custGeom>
          <a:blipFill>
            <a:blip r:embed="rId3"/>
            <a:stretch>
              <a:fillRect l="-2916" r="-2916"/>
            </a:stretch>
          </a:blipFill>
        </p:spPr>
      </p:sp>
      <p:sp>
        <p:nvSpPr>
          <p:cNvPr id="7" name="Freeform 7"/>
          <p:cNvSpPr/>
          <p:nvPr/>
        </p:nvSpPr>
        <p:spPr>
          <a:xfrm>
            <a:off x="5748330" y="220154"/>
            <a:ext cx="2542787" cy="1342977"/>
          </a:xfrm>
          <a:custGeom>
            <a:avLst/>
            <a:gdLst/>
            <a:ahLst/>
            <a:cxnLst/>
            <a:rect l="l" t="t" r="r" b="b"/>
            <a:pathLst>
              <a:path w="2542787" h="1342977">
                <a:moveTo>
                  <a:pt x="0" y="0"/>
                </a:moveTo>
                <a:lnTo>
                  <a:pt x="2542787" y="0"/>
                </a:lnTo>
                <a:lnTo>
                  <a:pt x="2542787" y="1342978"/>
                </a:lnTo>
                <a:lnTo>
                  <a:pt x="0" y="1342978"/>
                </a:lnTo>
                <a:lnTo>
                  <a:pt x="0" y="0"/>
                </a:lnTo>
                <a:close/>
              </a:path>
            </a:pathLst>
          </a:custGeom>
          <a:blipFill>
            <a:blip r:embed="rId4"/>
            <a:stretch>
              <a:fillRect t="-3192" b="-3192"/>
            </a:stretch>
          </a:blipFill>
        </p:spPr>
      </p:sp>
      <p:sp>
        <p:nvSpPr>
          <p:cNvPr id="8" name="Freeform 8"/>
          <p:cNvSpPr/>
          <p:nvPr/>
        </p:nvSpPr>
        <p:spPr>
          <a:xfrm>
            <a:off x="0" y="891643"/>
            <a:ext cx="4801036" cy="3342721"/>
          </a:xfrm>
          <a:custGeom>
            <a:avLst/>
            <a:gdLst/>
            <a:ahLst/>
            <a:cxnLst/>
            <a:rect l="l" t="t" r="r" b="b"/>
            <a:pathLst>
              <a:path w="4801036" h="3342721">
                <a:moveTo>
                  <a:pt x="0" y="0"/>
                </a:moveTo>
                <a:lnTo>
                  <a:pt x="4801036" y="0"/>
                </a:lnTo>
                <a:lnTo>
                  <a:pt x="4801036" y="3342721"/>
                </a:lnTo>
                <a:lnTo>
                  <a:pt x="0" y="3342721"/>
                </a:lnTo>
                <a:lnTo>
                  <a:pt x="0" y="0"/>
                </a:lnTo>
                <a:close/>
              </a:path>
            </a:pathLst>
          </a:custGeom>
          <a:blipFill>
            <a:blip r:embed="rId5"/>
            <a:stretch>
              <a:fillRect/>
            </a:stretch>
          </a:blipFill>
        </p:spPr>
      </p:sp>
      <p:grpSp>
        <p:nvGrpSpPr>
          <p:cNvPr id="9" name="Group 9"/>
          <p:cNvGrpSpPr/>
          <p:nvPr/>
        </p:nvGrpSpPr>
        <p:grpSpPr>
          <a:xfrm>
            <a:off x="8894927" y="4490388"/>
            <a:ext cx="7669078" cy="1931161"/>
            <a:chOff x="0" y="0"/>
            <a:chExt cx="10225437" cy="2574881"/>
          </a:xfrm>
        </p:grpSpPr>
        <p:sp>
          <p:nvSpPr>
            <p:cNvPr id="10" name="Freeform 10"/>
            <p:cNvSpPr/>
            <p:nvPr/>
          </p:nvSpPr>
          <p:spPr>
            <a:xfrm>
              <a:off x="9601773" y="0"/>
              <a:ext cx="623663" cy="593260"/>
            </a:xfrm>
            <a:custGeom>
              <a:avLst/>
              <a:gdLst/>
              <a:ahLst/>
              <a:cxnLst/>
              <a:rect l="l" t="t" r="r" b="b"/>
              <a:pathLst>
                <a:path w="623663" h="593260">
                  <a:moveTo>
                    <a:pt x="0" y="0"/>
                  </a:moveTo>
                  <a:lnTo>
                    <a:pt x="623664" y="0"/>
                  </a:lnTo>
                  <a:lnTo>
                    <a:pt x="623664" y="593260"/>
                  </a:lnTo>
                  <a:lnTo>
                    <a:pt x="0" y="59326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1" name="TextBox 11"/>
            <p:cNvSpPr txBox="1"/>
            <p:nvPr/>
          </p:nvSpPr>
          <p:spPr>
            <a:xfrm>
              <a:off x="0" y="10245"/>
              <a:ext cx="9214417" cy="525145"/>
            </a:xfrm>
            <a:prstGeom prst="rect">
              <a:avLst/>
            </a:prstGeom>
          </p:spPr>
          <p:txBody>
            <a:bodyPr lIns="0" tIns="0" rIns="0" bIns="0" rtlCol="0" anchor="t">
              <a:spAutoFit/>
            </a:bodyPr>
            <a:lstStyle/>
            <a:p>
              <a:pPr algn="r" rtl="1">
                <a:lnSpc>
                  <a:spcPts val="3359"/>
                </a:lnSpc>
              </a:pPr>
              <a:r>
                <a:rPr lang="ar-EG" sz="2400" b="1">
                  <a:solidFill>
                    <a:srgbClr val="000000"/>
                  </a:solidFill>
                  <a:latin typeface="Cairo Semi-Bold"/>
                  <a:ea typeface="Cairo Semi-Bold"/>
                  <a:cs typeface="Cairo Semi-Bold"/>
                  <a:sym typeface="Cairo Semi-Bold"/>
                  <a:rtl/>
                </a:rPr>
                <a:t>التصحيح اليدوي المجهد</a:t>
              </a:r>
            </a:p>
          </p:txBody>
        </p:sp>
        <p:sp>
          <p:nvSpPr>
            <p:cNvPr id="12" name="TextBox 12"/>
            <p:cNvSpPr txBox="1"/>
            <p:nvPr/>
          </p:nvSpPr>
          <p:spPr>
            <a:xfrm>
              <a:off x="332097" y="789896"/>
              <a:ext cx="8882320" cy="1784985"/>
            </a:xfrm>
            <a:prstGeom prst="rect">
              <a:avLst/>
            </a:prstGeom>
          </p:spPr>
          <p:txBody>
            <a:bodyPr lIns="0" tIns="0" rIns="0" bIns="0" rtlCol="0" anchor="t">
              <a:spAutoFit/>
            </a:bodyPr>
            <a:lstStyle/>
            <a:p>
              <a:pPr algn="r" rtl="1">
                <a:lnSpc>
                  <a:spcPts val="2700"/>
                </a:lnSpc>
              </a:pPr>
              <a:r>
                <a:rPr lang="ar-EG" sz="1800">
                  <a:solidFill>
                    <a:srgbClr val="000000">
                      <a:alpha val="80000"/>
                    </a:srgbClr>
                  </a:solidFill>
                  <a:latin typeface="Open Sans"/>
                  <a:ea typeface="Open Sans"/>
                  <a:cs typeface="Open Sans"/>
                  <a:sym typeface="Open Sans"/>
                  <a:rtl/>
                </a:rPr>
                <a:t>تصحيح الامتحانات يدويًا، خصوصًا عندما يتعلق الأمر بعدد كبير من الطلاب، قد يؤدي إلى أخطاء ويستهلك وقتًا وجهدًا كبيرين. الموقع يوفر التصحيح التلقائي للأسئلة متعددة الخيارات، مما يقلل من الوقت اللازم لتصحيح الامتحان ويضمن دقة النتائج.</a:t>
              </a:r>
            </a:p>
          </p:txBody>
        </p:sp>
      </p:grpSp>
      <p:grpSp>
        <p:nvGrpSpPr>
          <p:cNvPr id="13" name="Group 13"/>
          <p:cNvGrpSpPr/>
          <p:nvPr/>
        </p:nvGrpSpPr>
        <p:grpSpPr>
          <a:xfrm>
            <a:off x="8894927" y="6545373"/>
            <a:ext cx="7669078" cy="1663392"/>
            <a:chOff x="0" y="0"/>
            <a:chExt cx="10225437" cy="2217856"/>
          </a:xfrm>
        </p:grpSpPr>
        <p:sp>
          <p:nvSpPr>
            <p:cNvPr id="14" name="Freeform 14"/>
            <p:cNvSpPr/>
            <p:nvPr/>
          </p:nvSpPr>
          <p:spPr>
            <a:xfrm>
              <a:off x="9601773" y="0"/>
              <a:ext cx="623663" cy="593260"/>
            </a:xfrm>
            <a:custGeom>
              <a:avLst/>
              <a:gdLst/>
              <a:ahLst/>
              <a:cxnLst/>
              <a:rect l="l" t="t" r="r" b="b"/>
              <a:pathLst>
                <a:path w="623663" h="593260">
                  <a:moveTo>
                    <a:pt x="0" y="0"/>
                  </a:moveTo>
                  <a:lnTo>
                    <a:pt x="623664" y="0"/>
                  </a:lnTo>
                  <a:lnTo>
                    <a:pt x="623664" y="593260"/>
                  </a:lnTo>
                  <a:lnTo>
                    <a:pt x="0" y="59326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5" name="TextBox 15"/>
            <p:cNvSpPr txBox="1"/>
            <p:nvPr/>
          </p:nvSpPr>
          <p:spPr>
            <a:xfrm>
              <a:off x="0" y="10245"/>
              <a:ext cx="9214417" cy="525145"/>
            </a:xfrm>
            <a:prstGeom prst="rect">
              <a:avLst/>
            </a:prstGeom>
          </p:spPr>
          <p:txBody>
            <a:bodyPr lIns="0" tIns="0" rIns="0" bIns="0" rtlCol="0" anchor="t">
              <a:spAutoFit/>
            </a:bodyPr>
            <a:lstStyle/>
            <a:p>
              <a:pPr algn="r" rtl="1">
                <a:lnSpc>
                  <a:spcPts val="3359"/>
                </a:lnSpc>
              </a:pPr>
              <a:r>
                <a:rPr lang="ar-EG" sz="2400" b="1">
                  <a:solidFill>
                    <a:srgbClr val="000000"/>
                  </a:solidFill>
                  <a:latin typeface="Cairo Semi-Bold"/>
                  <a:ea typeface="Cairo Semi-Bold"/>
                  <a:cs typeface="Cairo Semi-Bold"/>
                  <a:sym typeface="Cairo Semi-Bold"/>
                  <a:rtl/>
                </a:rPr>
                <a:t>إدارة الدرجات بشكل فعال</a:t>
              </a:r>
            </a:p>
          </p:txBody>
        </p:sp>
        <p:sp>
          <p:nvSpPr>
            <p:cNvPr id="16" name="TextBox 16"/>
            <p:cNvSpPr txBox="1"/>
            <p:nvPr/>
          </p:nvSpPr>
          <p:spPr>
            <a:xfrm>
              <a:off x="332097" y="890071"/>
              <a:ext cx="8882320" cy="1327785"/>
            </a:xfrm>
            <a:prstGeom prst="rect">
              <a:avLst/>
            </a:prstGeom>
          </p:spPr>
          <p:txBody>
            <a:bodyPr lIns="0" tIns="0" rIns="0" bIns="0" rtlCol="0" anchor="t">
              <a:spAutoFit/>
            </a:bodyPr>
            <a:lstStyle/>
            <a:p>
              <a:pPr algn="r" rtl="1">
                <a:lnSpc>
                  <a:spcPts val="2700"/>
                </a:lnSpc>
              </a:pPr>
              <a:r>
                <a:rPr lang="ar-EG" sz="1800">
                  <a:solidFill>
                    <a:srgbClr val="000000">
                      <a:alpha val="80000"/>
                    </a:srgbClr>
                  </a:solidFill>
                  <a:latin typeface="Open Sans"/>
                  <a:ea typeface="Open Sans"/>
                  <a:cs typeface="Open Sans"/>
                  <a:sym typeface="Open Sans"/>
                  <a:rtl/>
                </a:rPr>
                <a:t>متابعة درجات الطلاب وتجميعها في نظام يدوي قد يكون معقدًا وعرضة للأخطاء. الموقع يُسهل على المدرسين إدارة الدرجات بشكل آلي وفوري بعد الانتهاء من الامتحان.</a:t>
              </a:r>
            </a:p>
          </p:txBody>
        </p:sp>
      </p:grpSp>
      <p:sp>
        <p:nvSpPr>
          <p:cNvPr id="17" name="Freeform 17"/>
          <p:cNvSpPr/>
          <p:nvPr/>
        </p:nvSpPr>
        <p:spPr>
          <a:xfrm>
            <a:off x="16096257" y="8332590"/>
            <a:ext cx="467748" cy="444945"/>
          </a:xfrm>
          <a:custGeom>
            <a:avLst/>
            <a:gdLst/>
            <a:ahLst/>
            <a:cxnLst/>
            <a:rect l="l" t="t" r="r" b="b"/>
            <a:pathLst>
              <a:path w="467748" h="444945">
                <a:moveTo>
                  <a:pt x="0" y="0"/>
                </a:moveTo>
                <a:lnTo>
                  <a:pt x="467748" y="0"/>
                </a:lnTo>
                <a:lnTo>
                  <a:pt x="467748" y="444945"/>
                </a:lnTo>
                <a:lnTo>
                  <a:pt x="0" y="44494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8" name="TextBox 18"/>
          <p:cNvSpPr txBox="1"/>
          <p:nvPr/>
        </p:nvSpPr>
        <p:spPr>
          <a:xfrm>
            <a:off x="8894927" y="8328367"/>
            <a:ext cx="6910813" cy="405765"/>
          </a:xfrm>
          <a:prstGeom prst="rect">
            <a:avLst/>
          </a:prstGeom>
        </p:spPr>
        <p:txBody>
          <a:bodyPr lIns="0" tIns="0" rIns="0" bIns="0" rtlCol="0" anchor="t">
            <a:spAutoFit/>
          </a:bodyPr>
          <a:lstStyle/>
          <a:p>
            <a:pPr algn="just" rtl="1">
              <a:lnSpc>
                <a:spcPts val="3359"/>
              </a:lnSpc>
            </a:pPr>
            <a:r>
              <a:rPr lang="ar-EG" sz="2400" b="1">
                <a:solidFill>
                  <a:srgbClr val="000000"/>
                </a:solidFill>
                <a:latin typeface="Cairo Semi-Bold"/>
                <a:ea typeface="Cairo Semi-Bold"/>
                <a:cs typeface="Cairo Semi-Bold"/>
                <a:sym typeface="Cairo Semi-Bold"/>
                <a:rtl/>
              </a:rPr>
              <a:t>التواصل مع الطلاب</a:t>
            </a:r>
          </a:p>
        </p:txBody>
      </p:sp>
      <p:sp>
        <p:nvSpPr>
          <p:cNvPr id="19" name="TextBox 19"/>
          <p:cNvSpPr txBox="1"/>
          <p:nvPr/>
        </p:nvSpPr>
        <p:spPr>
          <a:xfrm>
            <a:off x="9144000" y="8913106"/>
            <a:ext cx="6661740" cy="1007745"/>
          </a:xfrm>
          <a:prstGeom prst="rect">
            <a:avLst/>
          </a:prstGeom>
        </p:spPr>
        <p:txBody>
          <a:bodyPr lIns="0" tIns="0" rIns="0" bIns="0" rtlCol="0" anchor="t">
            <a:spAutoFit/>
          </a:bodyPr>
          <a:lstStyle/>
          <a:p>
            <a:pPr algn="r" rtl="1">
              <a:lnSpc>
                <a:spcPts val="2700"/>
              </a:lnSpc>
            </a:pPr>
            <a:r>
              <a:rPr lang="ar-EG" sz="1800">
                <a:solidFill>
                  <a:srgbClr val="000000">
                    <a:alpha val="80000"/>
                  </a:srgbClr>
                </a:solidFill>
                <a:latin typeface="Open Sans"/>
                <a:ea typeface="Open Sans"/>
                <a:cs typeface="Open Sans"/>
                <a:sym typeface="Open Sans"/>
                <a:rtl/>
              </a:rPr>
              <a:t> التواصل التقليدي مع الطلاب حول نتائج الامتحانات قد يكون بطيئًا وغير فعّال. الموقع يتيح للطلاب الاطلاع على نتائجهم بشكل مباشر فور تصحيح الامتحان، مما يسهل عملية المتابعة والتفاعل.</a:t>
            </a:r>
          </a:p>
        </p:txBody>
      </p:sp>
      <p:grpSp>
        <p:nvGrpSpPr>
          <p:cNvPr id="20" name="Group 20"/>
          <p:cNvGrpSpPr/>
          <p:nvPr/>
        </p:nvGrpSpPr>
        <p:grpSpPr>
          <a:xfrm>
            <a:off x="8894927" y="2778302"/>
            <a:ext cx="7669078" cy="1588261"/>
            <a:chOff x="0" y="0"/>
            <a:chExt cx="10225437" cy="2117681"/>
          </a:xfrm>
        </p:grpSpPr>
        <p:sp>
          <p:nvSpPr>
            <p:cNvPr id="21" name="Freeform 21"/>
            <p:cNvSpPr/>
            <p:nvPr/>
          </p:nvSpPr>
          <p:spPr>
            <a:xfrm>
              <a:off x="9601773" y="0"/>
              <a:ext cx="623663" cy="593260"/>
            </a:xfrm>
            <a:custGeom>
              <a:avLst/>
              <a:gdLst/>
              <a:ahLst/>
              <a:cxnLst/>
              <a:rect l="l" t="t" r="r" b="b"/>
              <a:pathLst>
                <a:path w="623663" h="593260">
                  <a:moveTo>
                    <a:pt x="0" y="0"/>
                  </a:moveTo>
                  <a:lnTo>
                    <a:pt x="623664" y="0"/>
                  </a:lnTo>
                  <a:lnTo>
                    <a:pt x="623664" y="593260"/>
                  </a:lnTo>
                  <a:lnTo>
                    <a:pt x="0" y="59326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2" name="TextBox 22"/>
            <p:cNvSpPr txBox="1"/>
            <p:nvPr/>
          </p:nvSpPr>
          <p:spPr>
            <a:xfrm>
              <a:off x="0" y="10245"/>
              <a:ext cx="9214417" cy="525145"/>
            </a:xfrm>
            <a:prstGeom prst="rect">
              <a:avLst/>
            </a:prstGeom>
          </p:spPr>
          <p:txBody>
            <a:bodyPr lIns="0" tIns="0" rIns="0" bIns="0" rtlCol="0" anchor="t">
              <a:spAutoFit/>
            </a:bodyPr>
            <a:lstStyle/>
            <a:p>
              <a:pPr algn="r" rtl="1">
                <a:lnSpc>
                  <a:spcPts val="3359"/>
                </a:lnSpc>
              </a:pPr>
              <a:r>
                <a:rPr lang="ar-EG" sz="2400" b="1">
                  <a:solidFill>
                    <a:srgbClr val="000000"/>
                  </a:solidFill>
                  <a:latin typeface="Cairo Semi-Bold"/>
                  <a:ea typeface="Cairo Semi-Bold"/>
                  <a:cs typeface="Cairo Semi-Bold"/>
                  <a:sym typeface="Cairo Semi-Bold"/>
                  <a:rtl/>
                </a:rPr>
                <a:t>صعوبة إنشاء الامتحانات</a:t>
              </a:r>
            </a:p>
          </p:txBody>
        </p:sp>
        <p:sp>
          <p:nvSpPr>
            <p:cNvPr id="23" name="TextBox 23"/>
            <p:cNvSpPr txBox="1"/>
            <p:nvPr/>
          </p:nvSpPr>
          <p:spPr>
            <a:xfrm>
              <a:off x="0" y="789896"/>
              <a:ext cx="9214417" cy="1327785"/>
            </a:xfrm>
            <a:prstGeom prst="rect">
              <a:avLst/>
            </a:prstGeom>
          </p:spPr>
          <p:txBody>
            <a:bodyPr lIns="0" tIns="0" rIns="0" bIns="0" rtlCol="0" anchor="t">
              <a:spAutoFit/>
            </a:bodyPr>
            <a:lstStyle/>
            <a:p>
              <a:pPr algn="r" rtl="1">
                <a:lnSpc>
                  <a:spcPts val="2700"/>
                </a:lnSpc>
              </a:pPr>
              <a:r>
                <a:rPr lang="ar-EG" sz="1800">
                  <a:solidFill>
                    <a:srgbClr val="000000">
                      <a:alpha val="80000"/>
                    </a:srgbClr>
                  </a:solidFill>
                  <a:latin typeface="Open Sans"/>
                  <a:ea typeface="Open Sans"/>
                  <a:cs typeface="Open Sans"/>
                  <a:sym typeface="Open Sans"/>
                  <a:rtl/>
                </a:rPr>
                <a:t>إعداد الامتحانات يدويًا يستغرق وقتًا كبيرًا، ويحتاج إلى تنسيق وتنظيم الأسئلة بشكل جيد. الموقع يسهّل عملية إنشاء الامتحانات باستخدام واجهة بسيطة لإنشاء الأسئلة وإضافة الخيارات المتعددة والنصوص.</a:t>
              </a:r>
            </a:p>
          </p:txBody>
        </p:sp>
      </p:grpSp>
      <p:sp>
        <p:nvSpPr>
          <p:cNvPr id="24" name="TextBox 24"/>
          <p:cNvSpPr txBox="1"/>
          <p:nvPr/>
        </p:nvSpPr>
        <p:spPr>
          <a:xfrm>
            <a:off x="8104829" y="1708929"/>
            <a:ext cx="8459175" cy="842538"/>
          </a:xfrm>
          <a:prstGeom prst="rect">
            <a:avLst/>
          </a:prstGeom>
        </p:spPr>
        <p:txBody>
          <a:bodyPr lIns="0" tIns="0" rIns="0" bIns="0" rtlCol="0" anchor="t">
            <a:spAutoFit/>
          </a:bodyPr>
          <a:lstStyle/>
          <a:p>
            <a:pPr algn="just" rtl="1">
              <a:lnSpc>
                <a:spcPts val="7000"/>
              </a:lnSpc>
            </a:pPr>
            <a:r>
              <a:rPr lang="ar-EG" sz="4400" b="1">
                <a:solidFill>
                  <a:srgbClr val="000000"/>
                </a:solidFill>
                <a:latin typeface="Cairo Bold"/>
                <a:ea typeface="Cairo Bold"/>
                <a:cs typeface="Cairo Bold"/>
                <a:sym typeface="Cairo Bold"/>
                <a:rtl/>
              </a:rPr>
              <a:t>المشاكل التي يقوم بحلها الموقع</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CF4FD"/>
        </a:solidFill>
        <a:effectLst/>
      </p:bgPr>
    </p:bg>
    <p:spTree>
      <p:nvGrpSpPr>
        <p:cNvPr id="1" name=""/>
        <p:cNvGrpSpPr/>
        <p:nvPr/>
      </p:nvGrpSpPr>
      <p:grpSpPr>
        <a:xfrm>
          <a:off x="0" y="0"/>
          <a:ext cx="0" cy="0"/>
          <a:chOff x="0" y="0"/>
          <a:chExt cx="0" cy="0"/>
        </a:xfrm>
      </p:grpSpPr>
      <p:grpSp>
        <p:nvGrpSpPr>
          <p:cNvPr id="2" name="Group 2"/>
          <p:cNvGrpSpPr/>
          <p:nvPr/>
        </p:nvGrpSpPr>
        <p:grpSpPr>
          <a:xfrm>
            <a:off x="14428364" y="0"/>
            <a:ext cx="3859636" cy="10287000"/>
            <a:chOff x="0" y="0"/>
            <a:chExt cx="1408006" cy="3752725"/>
          </a:xfrm>
        </p:grpSpPr>
        <p:sp>
          <p:nvSpPr>
            <p:cNvPr id="3" name="Freeform 3"/>
            <p:cNvSpPr/>
            <p:nvPr/>
          </p:nvSpPr>
          <p:spPr>
            <a:xfrm>
              <a:off x="0" y="0"/>
              <a:ext cx="1408006" cy="3752726"/>
            </a:xfrm>
            <a:custGeom>
              <a:avLst/>
              <a:gdLst/>
              <a:ahLst/>
              <a:cxnLst/>
              <a:rect l="l" t="t" r="r" b="b"/>
              <a:pathLst>
                <a:path w="1408006" h="3752726">
                  <a:moveTo>
                    <a:pt x="0" y="0"/>
                  </a:moveTo>
                  <a:lnTo>
                    <a:pt x="1408006" y="0"/>
                  </a:lnTo>
                  <a:lnTo>
                    <a:pt x="1408006" y="3752726"/>
                  </a:lnTo>
                  <a:lnTo>
                    <a:pt x="0" y="3752726"/>
                  </a:lnTo>
                  <a:close/>
                </a:path>
              </a:pathLst>
            </a:custGeom>
            <a:solidFill>
              <a:srgbClr val="8C52FF"/>
            </a:solidFill>
          </p:spPr>
        </p:sp>
      </p:grpSp>
      <p:sp>
        <p:nvSpPr>
          <p:cNvPr id="4" name="Freeform 4"/>
          <p:cNvSpPr/>
          <p:nvPr/>
        </p:nvSpPr>
        <p:spPr>
          <a:xfrm>
            <a:off x="3964630" y="4532329"/>
            <a:ext cx="735143" cy="891083"/>
          </a:xfrm>
          <a:custGeom>
            <a:avLst/>
            <a:gdLst/>
            <a:ahLst/>
            <a:cxnLst/>
            <a:rect l="l" t="t" r="r" b="b"/>
            <a:pathLst>
              <a:path w="735143" h="891083">
                <a:moveTo>
                  <a:pt x="0" y="0"/>
                </a:moveTo>
                <a:lnTo>
                  <a:pt x="735143" y="0"/>
                </a:lnTo>
                <a:lnTo>
                  <a:pt x="735143" y="891082"/>
                </a:lnTo>
                <a:lnTo>
                  <a:pt x="0" y="89108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a:off x="7930273" y="7246752"/>
            <a:ext cx="876602" cy="891083"/>
          </a:xfrm>
          <a:custGeom>
            <a:avLst/>
            <a:gdLst/>
            <a:ahLst/>
            <a:cxnLst/>
            <a:rect l="l" t="t" r="r" b="b"/>
            <a:pathLst>
              <a:path w="876602" h="891083">
                <a:moveTo>
                  <a:pt x="0" y="0"/>
                </a:moveTo>
                <a:lnTo>
                  <a:pt x="876602" y="0"/>
                </a:lnTo>
                <a:lnTo>
                  <a:pt x="876602" y="891083"/>
                </a:lnTo>
                <a:lnTo>
                  <a:pt x="0" y="89108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a:off x="7790133" y="4641070"/>
            <a:ext cx="1156882" cy="782342"/>
          </a:xfrm>
          <a:custGeom>
            <a:avLst/>
            <a:gdLst/>
            <a:ahLst/>
            <a:cxnLst/>
            <a:rect l="l" t="t" r="r" b="b"/>
            <a:pathLst>
              <a:path w="1156882" h="782342">
                <a:moveTo>
                  <a:pt x="0" y="0"/>
                </a:moveTo>
                <a:lnTo>
                  <a:pt x="1156882" y="0"/>
                </a:lnTo>
                <a:lnTo>
                  <a:pt x="1156882" y="782341"/>
                </a:lnTo>
                <a:lnTo>
                  <a:pt x="0" y="78234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7" name="Freeform 7"/>
          <p:cNvSpPr/>
          <p:nvPr/>
        </p:nvSpPr>
        <p:spPr>
          <a:xfrm>
            <a:off x="11605316" y="1529902"/>
            <a:ext cx="6250449" cy="8229600"/>
          </a:xfrm>
          <a:custGeom>
            <a:avLst/>
            <a:gdLst/>
            <a:ahLst/>
            <a:cxnLst/>
            <a:rect l="l" t="t" r="r" b="b"/>
            <a:pathLst>
              <a:path w="6250449" h="8229600">
                <a:moveTo>
                  <a:pt x="0" y="0"/>
                </a:moveTo>
                <a:lnTo>
                  <a:pt x="6250449" y="0"/>
                </a:lnTo>
                <a:lnTo>
                  <a:pt x="6250449" y="8229600"/>
                </a:lnTo>
                <a:lnTo>
                  <a:pt x="0" y="8229600"/>
                </a:lnTo>
                <a:lnTo>
                  <a:pt x="0" y="0"/>
                </a:lnTo>
                <a:close/>
              </a:path>
            </a:pathLst>
          </a:custGeom>
          <a:blipFill>
            <a:blip r:embed="rId8"/>
            <a:stretch>
              <a:fillRect l="-48475" r="-49143"/>
            </a:stretch>
          </a:blipFill>
        </p:spPr>
      </p:sp>
      <p:sp>
        <p:nvSpPr>
          <p:cNvPr id="8" name="Freeform 8"/>
          <p:cNvSpPr/>
          <p:nvPr/>
        </p:nvSpPr>
        <p:spPr>
          <a:xfrm>
            <a:off x="12840449" y="21872"/>
            <a:ext cx="1587915" cy="1673084"/>
          </a:xfrm>
          <a:custGeom>
            <a:avLst/>
            <a:gdLst/>
            <a:ahLst/>
            <a:cxnLst/>
            <a:rect l="l" t="t" r="r" b="b"/>
            <a:pathLst>
              <a:path w="1587915" h="1673084">
                <a:moveTo>
                  <a:pt x="0" y="0"/>
                </a:moveTo>
                <a:lnTo>
                  <a:pt x="1587915" y="0"/>
                </a:lnTo>
                <a:lnTo>
                  <a:pt x="1587915" y="1673083"/>
                </a:lnTo>
                <a:lnTo>
                  <a:pt x="0" y="1673083"/>
                </a:lnTo>
                <a:lnTo>
                  <a:pt x="0" y="0"/>
                </a:lnTo>
                <a:close/>
              </a:path>
            </a:pathLst>
          </a:custGeom>
          <a:blipFill>
            <a:blip r:embed="rId9"/>
            <a:stretch>
              <a:fillRect l="-2916" r="-2916"/>
            </a:stretch>
          </a:blipFill>
        </p:spPr>
      </p:sp>
      <p:sp>
        <p:nvSpPr>
          <p:cNvPr id="9" name="Freeform 9"/>
          <p:cNvSpPr/>
          <p:nvPr/>
        </p:nvSpPr>
        <p:spPr>
          <a:xfrm>
            <a:off x="14428364" y="186925"/>
            <a:ext cx="2542787" cy="1342977"/>
          </a:xfrm>
          <a:custGeom>
            <a:avLst/>
            <a:gdLst/>
            <a:ahLst/>
            <a:cxnLst/>
            <a:rect l="l" t="t" r="r" b="b"/>
            <a:pathLst>
              <a:path w="2542787" h="1342977">
                <a:moveTo>
                  <a:pt x="0" y="0"/>
                </a:moveTo>
                <a:lnTo>
                  <a:pt x="2542787" y="0"/>
                </a:lnTo>
                <a:lnTo>
                  <a:pt x="2542787" y="1342977"/>
                </a:lnTo>
                <a:lnTo>
                  <a:pt x="0" y="1342977"/>
                </a:lnTo>
                <a:lnTo>
                  <a:pt x="0" y="0"/>
                </a:lnTo>
                <a:close/>
              </a:path>
            </a:pathLst>
          </a:custGeom>
          <a:blipFill>
            <a:blip r:embed="rId10"/>
            <a:stretch>
              <a:fillRect t="-3192" b="-3192"/>
            </a:stretch>
          </a:blipFill>
        </p:spPr>
      </p:sp>
      <p:sp>
        <p:nvSpPr>
          <p:cNvPr id="10" name="Freeform 10"/>
          <p:cNvSpPr/>
          <p:nvPr/>
        </p:nvSpPr>
        <p:spPr>
          <a:xfrm>
            <a:off x="3812095" y="7408386"/>
            <a:ext cx="1040212" cy="729449"/>
          </a:xfrm>
          <a:custGeom>
            <a:avLst/>
            <a:gdLst/>
            <a:ahLst/>
            <a:cxnLst/>
            <a:rect l="l" t="t" r="r" b="b"/>
            <a:pathLst>
              <a:path w="1040212" h="729449">
                <a:moveTo>
                  <a:pt x="0" y="0"/>
                </a:moveTo>
                <a:lnTo>
                  <a:pt x="1040212" y="0"/>
                </a:lnTo>
                <a:lnTo>
                  <a:pt x="1040212" y="729449"/>
                </a:lnTo>
                <a:lnTo>
                  <a:pt x="0" y="729449"/>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1" name="TextBox 11"/>
          <p:cNvSpPr txBox="1"/>
          <p:nvPr/>
        </p:nvSpPr>
        <p:spPr>
          <a:xfrm>
            <a:off x="1886782" y="1730074"/>
            <a:ext cx="6991733" cy="821055"/>
          </a:xfrm>
          <a:prstGeom prst="rect">
            <a:avLst/>
          </a:prstGeom>
        </p:spPr>
        <p:txBody>
          <a:bodyPr lIns="0" tIns="0" rIns="0" bIns="0" rtlCol="0" anchor="t">
            <a:spAutoFit/>
          </a:bodyPr>
          <a:lstStyle/>
          <a:p>
            <a:pPr algn="r" rtl="1">
              <a:lnSpc>
                <a:spcPts val="6719"/>
              </a:lnSpc>
            </a:pPr>
            <a:r>
              <a:rPr lang="ar-EG" sz="4800" b="1">
                <a:solidFill>
                  <a:srgbClr val="000000"/>
                </a:solidFill>
                <a:latin typeface="Cairo Semi-Bold"/>
                <a:ea typeface="Cairo Semi-Bold"/>
                <a:cs typeface="Cairo Semi-Bold"/>
                <a:sym typeface="Cairo Semi-Bold"/>
                <a:rtl/>
              </a:rPr>
              <a:t>الخصائص الرئيسية للموقع</a:t>
            </a:r>
          </a:p>
        </p:txBody>
      </p:sp>
      <p:sp>
        <p:nvSpPr>
          <p:cNvPr id="12" name="TextBox 12"/>
          <p:cNvSpPr txBox="1"/>
          <p:nvPr/>
        </p:nvSpPr>
        <p:spPr>
          <a:xfrm>
            <a:off x="1340907" y="5606602"/>
            <a:ext cx="3358866" cy="339725"/>
          </a:xfrm>
          <a:prstGeom prst="rect">
            <a:avLst/>
          </a:prstGeom>
        </p:spPr>
        <p:txBody>
          <a:bodyPr lIns="0" tIns="0" rIns="0" bIns="0" rtlCol="0" anchor="t">
            <a:spAutoFit/>
          </a:bodyPr>
          <a:lstStyle/>
          <a:p>
            <a:pPr algn="r" rtl="1">
              <a:lnSpc>
                <a:spcPts val="2800"/>
              </a:lnSpc>
            </a:pPr>
            <a:r>
              <a:rPr lang="ar-EG" sz="2000" b="1">
                <a:solidFill>
                  <a:srgbClr val="000000"/>
                </a:solidFill>
                <a:latin typeface="Cairo Semi-Bold"/>
                <a:ea typeface="Cairo Semi-Bold"/>
                <a:cs typeface="Cairo Semi-Bold"/>
                <a:sym typeface="Cairo Semi-Bold"/>
                <a:rtl/>
              </a:rPr>
              <a:t>إنشاء امتحانات بسهولة:</a:t>
            </a:r>
          </a:p>
        </p:txBody>
      </p:sp>
      <p:sp>
        <p:nvSpPr>
          <p:cNvPr id="13" name="TextBox 13"/>
          <p:cNvSpPr txBox="1"/>
          <p:nvPr/>
        </p:nvSpPr>
        <p:spPr>
          <a:xfrm>
            <a:off x="1203906" y="6035553"/>
            <a:ext cx="3495866" cy="901065"/>
          </a:xfrm>
          <a:prstGeom prst="rect">
            <a:avLst/>
          </a:prstGeom>
        </p:spPr>
        <p:txBody>
          <a:bodyPr lIns="0" tIns="0" rIns="0" bIns="0" rtlCol="0" anchor="t">
            <a:spAutoFit/>
          </a:bodyPr>
          <a:lstStyle/>
          <a:p>
            <a:pPr algn="r">
              <a:lnSpc>
                <a:spcPts val="2400"/>
              </a:lnSpc>
            </a:pPr>
            <a:r>
              <a:rPr lang="ar-EG" sz="1600">
                <a:solidFill>
                  <a:srgbClr val="000000">
                    <a:alpha val="80000"/>
                  </a:srgbClr>
                </a:solidFill>
                <a:latin typeface="Open Sans"/>
                <a:ea typeface="Open Sans"/>
                <a:cs typeface="Open Sans"/>
                <a:sym typeface="Open Sans"/>
                <a:rtl/>
              </a:rPr>
              <a:t>إنشاء أسئلة متعددة الخيارات والأسئلة النصية</a:t>
            </a:r>
            <a:r>
              <a:rPr lang="en-US" sz="1600">
                <a:solidFill>
                  <a:srgbClr val="000000">
                    <a:alpha val="80000"/>
                  </a:srgbClr>
                </a:solidFill>
                <a:latin typeface="Open Sans"/>
                <a:ea typeface="Open Sans"/>
                <a:cs typeface="Open Sans"/>
                <a:sym typeface="Open Sans"/>
              </a:rPr>
              <a:t>.</a:t>
            </a:r>
          </a:p>
          <a:p>
            <a:pPr algn="l">
              <a:lnSpc>
                <a:spcPts val="2400"/>
              </a:lnSpc>
            </a:pPr>
            <a:endParaRPr lang="en-US" sz="1600">
              <a:solidFill>
                <a:srgbClr val="000000">
                  <a:alpha val="80000"/>
                </a:srgbClr>
              </a:solidFill>
              <a:latin typeface="Open Sans"/>
              <a:ea typeface="Open Sans"/>
              <a:cs typeface="Open Sans"/>
              <a:sym typeface="Open Sans"/>
            </a:endParaRPr>
          </a:p>
        </p:txBody>
      </p:sp>
      <p:sp>
        <p:nvSpPr>
          <p:cNvPr id="14" name="TextBox 14"/>
          <p:cNvSpPr txBox="1"/>
          <p:nvPr/>
        </p:nvSpPr>
        <p:spPr>
          <a:xfrm>
            <a:off x="1493442" y="8233085"/>
            <a:ext cx="3358866" cy="339725"/>
          </a:xfrm>
          <a:prstGeom prst="rect">
            <a:avLst/>
          </a:prstGeom>
        </p:spPr>
        <p:txBody>
          <a:bodyPr lIns="0" tIns="0" rIns="0" bIns="0" rtlCol="0" anchor="t">
            <a:spAutoFit/>
          </a:bodyPr>
          <a:lstStyle/>
          <a:p>
            <a:pPr algn="r" rtl="1">
              <a:lnSpc>
                <a:spcPts val="2800"/>
              </a:lnSpc>
            </a:pPr>
            <a:r>
              <a:rPr lang="ar-EG" sz="2000" b="1">
                <a:solidFill>
                  <a:srgbClr val="000000"/>
                </a:solidFill>
                <a:latin typeface="Cairo Semi-Bold"/>
                <a:ea typeface="Cairo Semi-Bold"/>
                <a:cs typeface="Cairo Semi-Bold"/>
                <a:sym typeface="Cairo Semi-Bold"/>
                <a:rtl/>
              </a:rPr>
              <a:t>إدارة الطلاب</a:t>
            </a:r>
          </a:p>
        </p:txBody>
      </p:sp>
      <p:sp>
        <p:nvSpPr>
          <p:cNvPr id="15" name="TextBox 15"/>
          <p:cNvSpPr txBox="1"/>
          <p:nvPr/>
        </p:nvSpPr>
        <p:spPr>
          <a:xfrm>
            <a:off x="1340907" y="8662035"/>
            <a:ext cx="3495866" cy="291465"/>
          </a:xfrm>
          <a:prstGeom prst="rect">
            <a:avLst/>
          </a:prstGeom>
        </p:spPr>
        <p:txBody>
          <a:bodyPr lIns="0" tIns="0" rIns="0" bIns="0" rtlCol="0" anchor="t">
            <a:spAutoFit/>
          </a:bodyPr>
          <a:lstStyle/>
          <a:p>
            <a:pPr algn="r" rtl="1">
              <a:lnSpc>
                <a:spcPts val="2400"/>
              </a:lnSpc>
            </a:pPr>
            <a:r>
              <a:rPr lang="ar-EG" sz="1600">
                <a:solidFill>
                  <a:srgbClr val="000000">
                    <a:alpha val="80000"/>
                  </a:srgbClr>
                </a:solidFill>
                <a:latin typeface="Open Sans"/>
                <a:ea typeface="Open Sans"/>
                <a:cs typeface="Open Sans"/>
                <a:sym typeface="Open Sans"/>
                <a:rtl/>
              </a:rPr>
              <a:t>إضافة/إزالة الطلاب ومتابعة تقدمهم.</a:t>
            </a:r>
          </a:p>
        </p:txBody>
      </p:sp>
      <p:sp>
        <p:nvSpPr>
          <p:cNvPr id="16" name="TextBox 16"/>
          <p:cNvSpPr txBox="1"/>
          <p:nvPr/>
        </p:nvSpPr>
        <p:spPr>
          <a:xfrm>
            <a:off x="5519649" y="5606602"/>
            <a:ext cx="3358866" cy="339725"/>
          </a:xfrm>
          <a:prstGeom prst="rect">
            <a:avLst/>
          </a:prstGeom>
        </p:spPr>
        <p:txBody>
          <a:bodyPr lIns="0" tIns="0" rIns="0" bIns="0" rtlCol="0" anchor="t">
            <a:spAutoFit/>
          </a:bodyPr>
          <a:lstStyle/>
          <a:p>
            <a:pPr algn="r" rtl="1">
              <a:lnSpc>
                <a:spcPts val="2800"/>
              </a:lnSpc>
            </a:pPr>
            <a:r>
              <a:rPr lang="ar-EG" sz="2000" b="1">
                <a:solidFill>
                  <a:srgbClr val="000000"/>
                </a:solidFill>
                <a:latin typeface="Cairo Semi-Bold"/>
                <a:ea typeface="Cairo Semi-Bold"/>
                <a:cs typeface="Cairo Semi-Bold"/>
                <a:sym typeface="Cairo Semi-Bold"/>
                <a:rtl/>
              </a:rPr>
              <a:t>التصحيح التلقائي</a:t>
            </a:r>
          </a:p>
        </p:txBody>
      </p:sp>
      <p:sp>
        <p:nvSpPr>
          <p:cNvPr id="17" name="TextBox 17"/>
          <p:cNvSpPr txBox="1"/>
          <p:nvPr/>
        </p:nvSpPr>
        <p:spPr>
          <a:xfrm>
            <a:off x="5382648" y="6035553"/>
            <a:ext cx="3495866" cy="596265"/>
          </a:xfrm>
          <a:prstGeom prst="rect">
            <a:avLst/>
          </a:prstGeom>
        </p:spPr>
        <p:txBody>
          <a:bodyPr lIns="0" tIns="0" rIns="0" bIns="0" rtlCol="0" anchor="t">
            <a:spAutoFit/>
          </a:bodyPr>
          <a:lstStyle/>
          <a:p>
            <a:pPr algn="r" rtl="1">
              <a:lnSpc>
                <a:spcPts val="2400"/>
              </a:lnSpc>
            </a:pPr>
            <a:r>
              <a:rPr lang="ar-EG" sz="1600">
                <a:solidFill>
                  <a:srgbClr val="000000">
                    <a:alpha val="80000"/>
                  </a:srgbClr>
                </a:solidFill>
                <a:latin typeface="Open Sans"/>
                <a:ea typeface="Open Sans"/>
                <a:cs typeface="Open Sans"/>
                <a:sym typeface="Open Sans"/>
                <a:rtl/>
              </a:rPr>
              <a:t>النظام يقوم بتصحيح الأسئلة متعددة الخيارات تلقائيًا.</a:t>
            </a:r>
          </a:p>
        </p:txBody>
      </p:sp>
      <p:sp>
        <p:nvSpPr>
          <p:cNvPr id="18" name="TextBox 18"/>
          <p:cNvSpPr txBox="1"/>
          <p:nvPr/>
        </p:nvSpPr>
        <p:spPr>
          <a:xfrm>
            <a:off x="4699773" y="8233085"/>
            <a:ext cx="4091787" cy="339725"/>
          </a:xfrm>
          <a:prstGeom prst="rect">
            <a:avLst/>
          </a:prstGeom>
        </p:spPr>
        <p:txBody>
          <a:bodyPr lIns="0" tIns="0" rIns="0" bIns="0" rtlCol="0" anchor="t">
            <a:spAutoFit/>
          </a:bodyPr>
          <a:lstStyle/>
          <a:p>
            <a:pPr algn="r" rtl="1">
              <a:lnSpc>
                <a:spcPts val="2800"/>
              </a:lnSpc>
            </a:pPr>
            <a:r>
              <a:rPr lang="ar-EG" sz="2000" b="1">
                <a:solidFill>
                  <a:srgbClr val="000000"/>
                </a:solidFill>
                <a:latin typeface="Cairo Semi-Bold"/>
                <a:ea typeface="Cairo Semi-Bold"/>
                <a:cs typeface="Cairo Semi-Bold"/>
                <a:sym typeface="Cairo Semi-Bold"/>
                <a:rtl/>
              </a:rPr>
              <a:t>التقارير</a:t>
            </a:r>
          </a:p>
        </p:txBody>
      </p:sp>
      <p:sp>
        <p:nvSpPr>
          <p:cNvPr id="19" name="TextBox 19"/>
          <p:cNvSpPr txBox="1"/>
          <p:nvPr/>
        </p:nvSpPr>
        <p:spPr>
          <a:xfrm>
            <a:off x="5451148" y="8662035"/>
            <a:ext cx="3495866" cy="596265"/>
          </a:xfrm>
          <a:prstGeom prst="rect">
            <a:avLst/>
          </a:prstGeom>
        </p:spPr>
        <p:txBody>
          <a:bodyPr lIns="0" tIns="0" rIns="0" bIns="0" rtlCol="0" anchor="t">
            <a:spAutoFit/>
          </a:bodyPr>
          <a:lstStyle/>
          <a:p>
            <a:pPr algn="r" rtl="1">
              <a:lnSpc>
                <a:spcPts val="2400"/>
              </a:lnSpc>
            </a:pPr>
            <a:r>
              <a:rPr lang="ar-EG" sz="1600">
                <a:solidFill>
                  <a:srgbClr val="000000">
                    <a:alpha val="80000"/>
                  </a:srgbClr>
                </a:solidFill>
                <a:latin typeface="Open Sans"/>
                <a:ea typeface="Open Sans"/>
                <a:cs typeface="Open Sans"/>
                <a:sym typeface="Open Sans"/>
                <a:rtl/>
              </a:rPr>
              <a:t> تصدير نتائج الامتحانات وتحليل أداء الطلاب.</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CF4FD"/>
        </a:solidFill>
        <a:effectLst/>
      </p:bgPr>
    </p:bg>
    <p:spTree>
      <p:nvGrpSpPr>
        <p:cNvPr id="1" name=""/>
        <p:cNvGrpSpPr/>
        <p:nvPr/>
      </p:nvGrpSpPr>
      <p:grpSpPr>
        <a:xfrm>
          <a:off x="0" y="0"/>
          <a:ext cx="0" cy="0"/>
          <a:chOff x="0" y="0"/>
          <a:chExt cx="0" cy="0"/>
        </a:xfrm>
      </p:grpSpPr>
      <p:grpSp>
        <p:nvGrpSpPr>
          <p:cNvPr id="2" name="Group 2"/>
          <p:cNvGrpSpPr/>
          <p:nvPr/>
        </p:nvGrpSpPr>
        <p:grpSpPr>
          <a:xfrm>
            <a:off x="459732" y="354800"/>
            <a:ext cx="17368536" cy="9367536"/>
            <a:chOff x="0" y="0"/>
            <a:chExt cx="23158048" cy="12490048"/>
          </a:xfrm>
        </p:grpSpPr>
        <p:pic>
          <p:nvPicPr>
            <p:cNvPr id="3" name="Picture 3"/>
            <p:cNvPicPr>
              <a:picLocks noChangeAspect="1"/>
            </p:cNvPicPr>
            <p:nvPr/>
          </p:nvPicPr>
          <p:blipFill>
            <a:blip r:embed="rId2"/>
            <a:srcRect l="7552" r="7552"/>
            <a:stretch>
              <a:fillRect/>
            </a:stretch>
          </p:blipFill>
          <p:spPr>
            <a:xfrm>
              <a:off x="0" y="0"/>
              <a:ext cx="5675212" cy="3008212"/>
            </a:xfrm>
            <a:prstGeom prst="rect">
              <a:avLst/>
            </a:prstGeom>
          </p:spPr>
        </p:pic>
        <p:sp>
          <p:nvSpPr>
            <p:cNvPr id="4" name="AutoShape 4"/>
            <p:cNvSpPr/>
            <p:nvPr/>
          </p:nvSpPr>
          <p:spPr>
            <a:xfrm>
              <a:off x="0" y="3236812"/>
              <a:ext cx="5675212" cy="3008212"/>
            </a:xfrm>
            <a:prstGeom prst="rect">
              <a:avLst/>
            </a:prstGeom>
            <a:solidFill>
              <a:srgbClr val="8C52FF"/>
            </a:solidFill>
          </p:spPr>
        </p:sp>
        <p:pic>
          <p:nvPicPr>
            <p:cNvPr id="5" name="Picture 5"/>
            <p:cNvPicPr>
              <a:picLocks noChangeAspect="1"/>
            </p:cNvPicPr>
            <p:nvPr/>
          </p:nvPicPr>
          <p:blipFill>
            <a:blip r:embed="rId3"/>
            <a:srcRect t="10345" b="10345"/>
            <a:stretch>
              <a:fillRect/>
            </a:stretch>
          </p:blipFill>
          <p:spPr>
            <a:xfrm>
              <a:off x="5903812" y="0"/>
              <a:ext cx="17254236" cy="6245024"/>
            </a:xfrm>
            <a:prstGeom prst="rect">
              <a:avLst/>
            </a:prstGeom>
          </p:spPr>
        </p:pic>
        <p:pic>
          <p:nvPicPr>
            <p:cNvPr id="6" name="Picture 6"/>
            <p:cNvPicPr>
              <a:picLocks noChangeAspect="1"/>
            </p:cNvPicPr>
            <p:nvPr/>
          </p:nvPicPr>
          <p:blipFill>
            <a:blip r:embed="rId4"/>
            <a:srcRect l="6959" r="6959"/>
            <a:stretch>
              <a:fillRect/>
            </a:stretch>
          </p:blipFill>
          <p:spPr>
            <a:xfrm>
              <a:off x="0" y="6473624"/>
              <a:ext cx="11579024" cy="6016424"/>
            </a:xfrm>
            <a:prstGeom prst="rect">
              <a:avLst/>
            </a:prstGeom>
          </p:spPr>
        </p:pic>
        <p:pic>
          <p:nvPicPr>
            <p:cNvPr id="7" name="Picture 7"/>
            <p:cNvPicPr>
              <a:picLocks noChangeAspect="1"/>
            </p:cNvPicPr>
            <p:nvPr/>
          </p:nvPicPr>
          <p:blipFill>
            <a:blip r:embed="rId3"/>
            <a:srcRect l="6951" r="6951"/>
            <a:stretch>
              <a:fillRect/>
            </a:stretch>
          </p:blipFill>
          <p:spPr>
            <a:xfrm>
              <a:off x="11807624" y="6473624"/>
              <a:ext cx="11350424" cy="6016424"/>
            </a:xfrm>
            <a:prstGeom prst="rect">
              <a:avLst/>
            </a:prstGeom>
          </p:spPr>
        </p:pic>
      </p:grpSp>
      <p:sp>
        <p:nvSpPr>
          <p:cNvPr id="8" name="TextBox 8"/>
          <p:cNvSpPr txBox="1"/>
          <p:nvPr/>
        </p:nvSpPr>
        <p:spPr>
          <a:xfrm>
            <a:off x="730878" y="3651308"/>
            <a:ext cx="3771859" cy="699897"/>
          </a:xfrm>
          <a:prstGeom prst="rect">
            <a:avLst/>
          </a:prstGeom>
        </p:spPr>
        <p:txBody>
          <a:bodyPr lIns="0" tIns="0" rIns="0" bIns="0" rtlCol="0" anchor="t">
            <a:spAutoFit/>
          </a:bodyPr>
          <a:lstStyle/>
          <a:p>
            <a:pPr algn="ctr">
              <a:lnSpc>
                <a:spcPts val="5423"/>
              </a:lnSpc>
            </a:pPr>
            <a:r>
              <a:rPr lang="en-US" sz="4800" b="1">
                <a:solidFill>
                  <a:srgbClr val="FFFFFF"/>
                </a:solidFill>
                <a:latin typeface="Cairo Semi-Bold"/>
                <a:ea typeface="Cairo Semi-Bold"/>
                <a:cs typeface="Cairo Semi-Bold"/>
                <a:sym typeface="Cairo Semi-Bold"/>
              </a:rPr>
              <a:t>Our  Project</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CF4FD"/>
        </a:solidFill>
        <a:effectLst/>
      </p:bgPr>
    </p:bg>
    <p:spTree>
      <p:nvGrpSpPr>
        <p:cNvPr id="1" name=""/>
        <p:cNvGrpSpPr/>
        <p:nvPr/>
      </p:nvGrpSpPr>
      <p:grpSpPr>
        <a:xfrm>
          <a:off x="0" y="0"/>
          <a:ext cx="0" cy="0"/>
          <a:chOff x="0" y="0"/>
          <a:chExt cx="0" cy="0"/>
        </a:xfrm>
      </p:grpSpPr>
      <p:grpSp>
        <p:nvGrpSpPr>
          <p:cNvPr id="2" name="Group 2"/>
          <p:cNvGrpSpPr/>
          <p:nvPr/>
        </p:nvGrpSpPr>
        <p:grpSpPr>
          <a:xfrm>
            <a:off x="0" y="6119854"/>
            <a:ext cx="18288000" cy="4167146"/>
            <a:chOff x="0" y="0"/>
            <a:chExt cx="6671512" cy="1520186"/>
          </a:xfrm>
        </p:grpSpPr>
        <p:sp>
          <p:nvSpPr>
            <p:cNvPr id="3" name="Freeform 3"/>
            <p:cNvSpPr/>
            <p:nvPr/>
          </p:nvSpPr>
          <p:spPr>
            <a:xfrm>
              <a:off x="0" y="0"/>
              <a:ext cx="6671512" cy="1520186"/>
            </a:xfrm>
            <a:custGeom>
              <a:avLst/>
              <a:gdLst/>
              <a:ahLst/>
              <a:cxnLst/>
              <a:rect l="l" t="t" r="r" b="b"/>
              <a:pathLst>
                <a:path w="6671512" h="1520186">
                  <a:moveTo>
                    <a:pt x="0" y="0"/>
                  </a:moveTo>
                  <a:lnTo>
                    <a:pt x="6671512" y="0"/>
                  </a:lnTo>
                  <a:lnTo>
                    <a:pt x="6671512" y="1520186"/>
                  </a:lnTo>
                  <a:lnTo>
                    <a:pt x="0" y="1520186"/>
                  </a:lnTo>
                  <a:close/>
                </a:path>
              </a:pathLst>
            </a:custGeom>
            <a:solidFill>
              <a:srgbClr val="8C52FF"/>
            </a:solidFill>
          </p:spPr>
        </p:sp>
      </p:grpSp>
      <p:grpSp>
        <p:nvGrpSpPr>
          <p:cNvPr id="4" name="Group 4"/>
          <p:cNvGrpSpPr/>
          <p:nvPr/>
        </p:nvGrpSpPr>
        <p:grpSpPr>
          <a:xfrm>
            <a:off x="3710788" y="3943156"/>
            <a:ext cx="3578778" cy="5699166"/>
            <a:chOff x="0" y="0"/>
            <a:chExt cx="4771704" cy="7598888"/>
          </a:xfrm>
        </p:grpSpPr>
        <p:grpSp>
          <p:nvGrpSpPr>
            <p:cNvPr id="5" name="Group 5"/>
            <p:cNvGrpSpPr/>
            <p:nvPr/>
          </p:nvGrpSpPr>
          <p:grpSpPr>
            <a:xfrm>
              <a:off x="0" y="1701445"/>
              <a:ext cx="4771704" cy="5897443"/>
              <a:chOff x="0" y="0"/>
              <a:chExt cx="1612961" cy="1993491"/>
            </a:xfrm>
          </p:grpSpPr>
          <p:sp>
            <p:nvSpPr>
              <p:cNvPr id="6" name="Freeform 6"/>
              <p:cNvSpPr/>
              <p:nvPr/>
            </p:nvSpPr>
            <p:spPr>
              <a:xfrm>
                <a:off x="0" y="0"/>
                <a:ext cx="1612961" cy="1993491"/>
              </a:xfrm>
              <a:custGeom>
                <a:avLst/>
                <a:gdLst/>
                <a:ahLst/>
                <a:cxnLst/>
                <a:rect l="l" t="t" r="r" b="b"/>
                <a:pathLst>
                  <a:path w="1612961" h="1993491">
                    <a:moveTo>
                      <a:pt x="0" y="0"/>
                    </a:moveTo>
                    <a:lnTo>
                      <a:pt x="1612961" y="0"/>
                    </a:lnTo>
                    <a:lnTo>
                      <a:pt x="1612961" y="1993491"/>
                    </a:lnTo>
                    <a:lnTo>
                      <a:pt x="0" y="1993491"/>
                    </a:lnTo>
                    <a:close/>
                  </a:path>
                </a:pathLst>
              </a:custGeom>
              <a:solidFill>
                <a:srgbClr val="FFFFFF"/>
              </a:solidFill>
            </p:spPr>
          </p:sp>
        </p:grpSp>
        <p:grpSp>
          <p:nvGrpSpPr>
            <p:cNvPr id="7" name="Group 7"/>
            <p:cNvGrpSpPr/>
            <p:nvPr/>
          </p:nvGrpSpPr>
          <p:grpSpPr>
            <a:xfrm>
              <a:off x="1074285" y="0"/>
              <a:ext cx="2623135" cy="3402890"/>
              <a:chOff x="0" y="0"/>
              <a:chExt cx="4894910" cy="6349975"/>
            </a:xfrm>
          </p:grpSpPr>
          <p:sp>
            <p:nvSpPr>
              <p:cNvPr id="8" name="Freeform 8"/>
              <p:cNvSpPr/>
              <p:nvPr/>
            </p:nvSpPr>
            <p:spPr>
              <a:xfrm>
                <a:off x="0" y="0"/>
                <a:ext cx="4894910" cy="6349975"/>
              </a:xfrm>
              <a:custGeom>
                <a:avLst/>
                <a:gdLst/>
                <a:ahLst/>
                <a:cxnLst/>
                <a:rect l="l" t="t" r="r" b="b"/>
                <a:pathLst>
                  <a:path w="4894910" h="6349975">
                    <a:moveTo>
                      <a:pt x="4894910" y="3175025"/>
                    </a:moveTo>
                    <a:cubicBezTo>
                      <a:pt x="4894910" y="4928451"/>
                      <a:pt x="3799125" y="6349975"/>
                      <a:pt x="2447455" y="6349975"/>
                    </a:cubicBezTo>
                    <a:cubicBezTo>
                      <a:pt x="1095765" y="6349975"/>
                      <a:pt x="0" y="4928451"/>
                      <a:pt x="0" y="3175025"/>
                    </a:cubicBezTo>
                    <a:cubicBezTo>
                      <a:pt x="0" y="1421511"/>
                      <a:pt x="1095765" y="0"/>
                      <a:pt x="2447455" y="0"/>
                    </a:cubicBezTo>
                    <a:cubicBezTo>
                      <a:pt x="3799145" y="0"/>
                      <a:pt x="4894910" y="1421511"/>
                      <a:pt x="4894910" y="3175025"/>
                    </a:cubicBezTo>
                    <a:close/>
                  </a:path>
                </a:pathLst>
              </a:custGeom>
              <a:blipFill>
                <a:blip r:embed="rId2"/>
                <a:stretch>
                  <a:fillRect l="-31436" t="-53169" r="-34858" b="-22078"/>
                </a:stretch>
              </a:blipFill>
            </p:spPr>
          </p:sp>
        </p:grpSp>
        <p:sp>
          <p:nvSpPr>
            <p:cNvPr id="9" name="TextBox 9"/>
            <p:cNvSpPr txBox="1"/>
            <p:nvPr/>
          </p:nvSpPr>
          <p:spPr>
            <a:xfrm>
              <a:off x="314776" y="3768998"/>
              <a:ext cx="4142152" cy="632835"/>
            </a:xfrm>
            <a:prstGeom prst="rect">
              <a:avLst/>
            </a:prstGeom>
          </p:spPr>
          <p:txBody>
            <a:bodyPr lIns="0" tIns="0" rIns="0" bIns="0" rtlCol="0" anchor="t">
              <a:spAutoFit/>
            </a:bodyPr>
            <a:lstStyle/>
            <a:p>
              <a:pPr algn="ctr">
                <a:lnSpc>
                  <a:spcPts val="3966"/>
                </a:lnSpc>
              </a:pPr>
              <a:r>
                <a:rPr lang="en-US" sz="2833" b="1">
                  <a:solidFill>
                    <a:srgbClr val="000000"/>
                  </a:solidFill>
                  <a:latin typeface="Cairo Semi-Bold"/>
                  <a:ea typeface="Cairo Semi-Bold"/>
                  <a:cs typeface="Cairo Semi-Bold"/>
                  <a:sym typeface="Cairo Semi-Bold"/>
                </a:rPr>
                <a:t>Abdallatif Abdullah</a:t>
              </a:r>
            </a:p>
          </p:txBody>
        </p:sp>
        <p:sp>
          <p:nvSpPr>
            <p:cNvPr id="10" name="TextBox 10"/>
            <p:cNvSpPr txBox="1"/>
            <p:nvPr/>
          </p:nvSpPr>
          <p:spPr>
            <a:xfrm>
              <a:off x="314776" y="4589786"/>
              <a:ext cx="4142152" cy="438681"/>
            </a:xfrm>
            <a:prstGeom prst="rect">
              <a:avLst/>
            </a:prstGeom>
          </p:spPr>
          <p:txBody>
            <a:bodyPr lIns="0" tIns="0" rIns="0" bIns="0" rtlCol="0" anchor="t">
              <a:spAutoFit/>
            </a:bodyPr>
            <a:lstStyle/>
            <a:p>
              <a:pPr algn="ctr">
                <a:lnSpc>
                  <a:spcPts val="2776"/>
                </a:lnSpc>
              </a:pPr>
              <a:r>
                <a:rPr lang="en-US" sz="1983" spc="136">
                  <a:solidFill>
                    <a:srgbClr val="8C52FF"/>
                  </a:solidFill>
                  <a:latin typeface="Cairo"/>
                  <a:ea typeface="Cairo"/>
                  <a:cs typeface="Cairo"/>
                  <a:sym typeface="Cairo"/>
                </a:rPr>
                <a:t>FRONT-END DEVELOPER</a:t>
              </a:r>
            </a:p>
          </p:txBody>
        </p:sp>
        <p:sp>
          <p:nvSpPr>
            <p:cNvPr id="11" name="AutoShape 11"/>
            <p:cNvSpPr/>
            <p:nvPr/>
          </p:nvSpPr>
          <p:spPr>
            <a:xfrm>
              <a:off x="1626482" y="5463238"/>
              <a:ext cx="1830835" cy="0"/>
            </a:xfrm>
            <a:prstGeom prst="line">
              <a:avLst/>
            </a:prstGeom>
            <a:ln w="12924" cap="flat">
              <a:solidFill>
                <a:srgbClr val="000000">
                  <a:alpha val="43922"/>
                </a:srgbClr>
              </a:solidFill>
              <a:prstDash val="solid"/>
              <a:headEnd type="none" w="sm" len="sm"/>
              <a:tailEnd type="none" w="sm" len="sm"/>
            </a:ln>
          </p:spPr>
        </p:sp>
        <p:sp>
          <p:nvSpPr>
            <p:cNvPr id="12" name="TextBox 12"/>
            <p:cNvSpPr txBox="1"/>
            <p:nvPr/>
          </p:nvSpPr>
          <p:spPr>
            <a:xfrm>
              <a:off x="314776" y="5862918"/>
              <a:ext cx="4142152" cy="1076733"/>
            </a:xfrm>
            <a:prstGeom prst="rect">
              <a:avLst/>
            </a:prstGeom>
          </p:spPr>
          <p:txBody>
            <a:bodyPr lIns="0" tIns="0" rIns="0" bIns="0" rtlCol="0" anchor="t">
              <a:spAutoFit/>
            </a:bodyPr>
            <a:lstStyle/>
            <a:p>
              <a:pPr algn="ctr">
                <a:lnSpc>
                  <a:spcPts val="2266"/>
                </a:lnSpc>
              </a:pPr>
              <a:r>
                <a:rPr lang="en-US" sz="1510">
                  <a:solidFill>
                    <a:srgbClr val="000000">
                      <a:alpha val="80000"/>
                    </a:srgbClr>
                  </a:solidFill>
                  <a:latin typeface="Open Sans"/>
                  <a:ea typeface="Open Sans"/>
                  <a:cs typeface="Open Sans"/>
                  <a:sym typeface="Open Sans"/>
                </a:rPr>
                <a:t>Graduate of the Faculty of Education,class 2024, Zagazig University</a:t>
              </a:r>
            </a:p>
          </p:txBody>
        </p:sp>
      </p:grpSp>
      <p:grpSp>
        <p:nvGrpSpPr>
          <p:cNvPr id="13" name="Group 13"/>
          <p:cNvGrpSpPr/>
          <p:nvPr/>
        </p:nvGrpSpPr>
        <p:grpSpPr>
          <a:xfrm>
            <a:off x="0" y="2293917"/>
            <a:ext cx="3579958" cy="5699166"/>
            <a:chOff x="0" y="0"/>
            <a:chExt cx="4773277" cy="7598888"/>
          </a:xfrm>
        </p:grpSpPr>
        <p:grpSp>
          <p:nvGrpSpPr>
            <p:cNvPr id="14" name="Group 14"/>
            <p:cNvGrpSpPr/>
            <p:nvPr/>
          </p:nvGrpSpPr>
          <p:grpSpPr>
            <a:xfrm>
              <a:off x="0" y="1701445"/>
              <a:ext cx="4773277" cy="5897443"/>
              <a:chOff x="0" y="0"/>
              <a:chExt cx="1613493" cy="1993491"/>
            </a:xfrm>
          </p:grpSpPr>
          <p:sp>
            <p:nvSpPr>
              <p:cNvPr id="15" name="Freeform 15"/>
              <p:cNvSpPr/>
              <p:nvPr/>
            </p:nvSpPr>
            <p:spPr>
              <a:xfrm>
                <a:off x="0" y="0"/>
                <a:ext cx="1613493" cy="1993491"/>
              </a:xfrm>
              <a:custGeom>
                <a:avLst/>
                <a:gdLst/>
                <a:ahLst/>
                <a:cxnLst/>
                <a:rect l="l" t="t" r="r" b="b"/>
                <a:pathLst>
                  <a:path w="1613493" h="1993491">
                    <a:moveTo>
                      <a:pt x="0" y="0"/>
                    </a:moveTo>
                    <a:lnTo>
                      <a:pt x="1613493" y="0"/>
                    </a:lnTo>
                    <a:lnTo>
                      <a:pt x="1613493" y="1993491"/>
                    </a:lnTo>
                    <a:lnTo>
                      <a:pt x="0" y="1993491"/>
                    </a:lnTo>
                    <a:close/>
                  </a:path>
                </a:pathLst>
              </a:custGeom>
              <a:solidFill>
                <a:srgbClr val="FFFFFF"/>
              </a:solidFill>
            </p:spPr>
          </p:sp>
        </p:grpSp>
        <p:grpSp>
          <p:nvGrpSpPr>
            <p:cNvPr id="16" name="Group 16"/>
            <p:cNvGrpSpPr/>
            <p:nvPr/>
          </p:nvGrpSpPr>
          <p:grpSpPr>
            <a:xfrm>
              <a:off x="1074639" y="0"/>
              <a:ext cx="2623999" cy="3402890"/>
              <a:chOff x="0" y="0"/>
              <a:chExt cx="4896523" cy="6349975"/>
            </a:xfrm>
          </p:grpSpPr>
          <p:sp>
            <p:nvSpPr>
              <p:cNvPr id="17" name="Freeform 17"/>
              <p:cNvSpPr/>
              <p:nvPr/>
            </p:nvSpPr>
            <p:spPr>
              <a:xfrm>
                <a:off x="0" y="0"/>
                <a:ext cx="4896523" cy="6349975"/>
              </a:xfrm>
              <a:custGeom>
                <a:avLst/>
                <a:gdLst/>
                <a:ahLst/>
                <a:cxnLst/>
                <a:rect l="l" t="t" r="r" b="b"/>
                <a:pathLst>
                  <a:path w="4896523" h="6349975">
                    <a:moveTo>
                      <a:pt x="4896523" y="3175025"/>
                    </a:moveTo>
                    <a:cubicBezTo>
                      <a:pt x="4896523" y="4928451"/>
                      <a:pt x="3800378" y="6349975"/>
                      <a:pt x="2448262" y="6349975"/>
                    </a:cubicBezTo>
                    <a:cubicBezTo>
                      <a:pt x="1096126" y="6349975"/>
                      <a:pt x="0" y="4928451"/>
                      <a:pt x="0" y="3175025"/>
                    </a:cubicBezTo>
                    <a:cubicBezTo>
                      <a:pt x="0" y="1421511"/>
                      <a:pt x="1096126" y="0"/>
                      <a:pt x="2448262" y="0"/>
                    </a:cubicBezTo>
                    <a:cubicBezTo>
                      <a:pt x="3800397" y="0"/>
                      <a:pt x="4896523" y="1421511"/>
                      <a:pt x="4896523" y="3175025"/>
                    </a:cubicBezTo>
                    <a:close/>
                  </a:path>
                </a:pathLst>
              </a:custGeom>
              <a:blipFill>
                <a:blip r:embed="rId3"/>
                <a:stretch>
                  <a:fillRect l="-57468" t="-22785" r="-60896" b="-61390"/>
                </a:stretch>
              </a:blipFill>
            </p:spPr>
          </p:sp>
        </p:grpSp>
        <p:sp>
          <p:nvSpPr>
            <p:cNvPr id="18" name="TextBox 18"/>
            <p:cNvSpPr txBox="1"/>
            <p:nvPr/>
          </p:nvSpPr>
          <p:spPr>
            <a:xfrm>
              <a:off x="314880" y="3768998"/>
              <a:ext cx="4143517" cy="632835"/>
            </a:xfrm>
            <a:prstGeom prst="rect">
              <a:avLst/>
            </a:prstGeom>
          </p:spPr>
          <p:txBody>
            <a:bodyPr lIns="0" tIns="0" rIns="0" bIns="0" rtlCol="0" anchor="t">
              <a:spAutoFit/>
            </a:bodyPr>
            <a:lstStyle/>
            <a:p>
              <a:pPr algn="ctr">
                <a:lnSpc>
                  <a:spcPts val="3966"/>
                </a:lnSpc>
              </a:pPr>
              <a:r>
                <a:rPr lang="en-US" sz="2833" b="1">
                  <a:solidFill>
                    <a:srgbClr val="000000"/>
                  </a:solidFill>
                  <a:latin typeface="Cairo Semi-Bold"/>
                  <a:ea typeface="Cairo Semi-Bold"/>
                  <a:cs typeface="Cairo Semi-Bold"/>
                  <a:sym typeface="Cairo Semi-Bold"/>
                </a:rPr>
                <a:t>Abdelrahman Atef</a:t>
              </a:r>
            </a:p>
          </p:txBody>
        </p:sp>
        <p:sp>
          <p:nvSpPr>
            <p:cNvPr id="19" name="TextBox 19"/>
            <p:cNvSpPr txBox="1"/>
            <p:nvPr/>
          </p:nvSpPr>
          <p:spPr>
            <a:xfrm>
              <a:off x="314880" y="4589786"/>
              <a:ext cx="4143517" cy="438681"/>
            </a:xfrm>
            <a:prstGeom prst="rect">
              <a:avLst/>
            </a:prstGeom>
          </p:spPr>
          <p:txBody>
            <a:bodyPr lIns="0" tIns="0" rIns="0" bIns="0" rtlCol="0" anchor="t">
              <a:spAutoFit/>
            </a:bodyPr>
            <a:lstStyle/>
            <a:p>
              <a:pPr algn="ctr">
                <a:lnSpc>
                  <a:spcPts val="2776"/>
                </a:lnSpc>
              </a:pPr>
              <a:r>
                <a:rPr lang="en-US" sz="1983" spc="136">
                  <a:solidFill>
                    <a:srgbClr val="8C52FF"/>
                  </a:solidFill>
                  <a:latin typeface="Cairo"/>
                  <a:ea typeface="Cairo"/>
                  <a:cs typeface="Cairo"/>
                  <a:sym typeface="Cairo"/>
                </a:rPr>
                <a:t>FRONT-END DEVELOPER</a:t>
              </a:r>
            </a:p>
          </p:txBody>
        </p:sp>
        <p:sp>
          <p:nvSpPr>
            <p:cNvPr id="20" name="AutoShape 20"/>
            <p:cNvSpPr/>
            <p:nvPr/>
          </p:nvSpPr>
          <p:spPr>
            <a:xfrm>
              <a:off x="1578998" y="5463238"/>
              <a:ext cx="1777385" cy="0"/>
            </a:xfrm>
            <a:prstGeom prst="line">
              <a:avLst/>
            </a:prstGeom>
            <a:ln w="11993" cap="flat">
              <a:solidFill>
                <a:srgbClr val="000000">
                  <a:alpha val="43922"/>
                </a:srgbClr>
              </a:solidFill>
              <a:prstDash val="solid"/>
              <a:headEnd type="none" w="sm" len="sm"/>
              <a:tailEnd type="none" w="sm" len="sm"/>
            </a:ln>
          </p:spPr>
        </p:sp>
        <p:sp>
          <p:nvSpPr>
            <p:cNvPr id="21" name="TextBox 21"/>
            <p:cNvSpPr txBox="1"/>
            <p:nvPr/>
          </p:nvSpPr>
          <p:spPr>
            <a:xfrm>
              <a:off x="314880" y="5862918"/>
              <a:ext cx="4143517" cy="1076733"/>
            </a:xfrm>
            <a:prstGeom prst="rect">
              <a:avLst/>
            </a:prstGeom>
          </p:spPr>
          <p:txBody>
            <a:bodyPr lIns="0" tIns="0" rIns="0" bIns="0" rtlCol="0" anchor="t">
              <a:spAutoFit/>
            </a:bodyPr>
            <a:lstStyle/>
            <a:p>
              <a:pPr algn="ctr">
                <a:lnSpc>
                  <a:spcPts val="2266"/>
                </a:lnSpc>
              </a:pPr>
              <a:r>
                <a:rPr lang="en-US" sz="1510">
                  <a:solidFill>
                    <a:srgbClr val="000000">
                      <a:alpha val="80000"/>
                    </a:srgbClr>
                  </a:solidFill>
                  <a:latin typeface="Open Sans"/>
                  <a:ea typeface="Open Sans"/>
                  <a:cs typeface="Open Sans"/>
                  <a:sym typeface="Open Sans"/>
                </a:rPr>
                <a:t>Third-Year Student at Faculty of Petroleum and mining engineering,Suez University</a:t>
              </a:r>
            </a:p>
          </p:txBody>
        </p:sp>
      </p:grpSp>
      <p:grpSp>
        <p:nvGrpSpPr>
          <p:cNvPr id="22" name="Group 22"/>
          <p:cNvGrpSpPr/>
          <p:nvPr/>
        </p:nvGrpSpPr>
        <p:grpSpPr>
          <a:xfrm>
            <a:off x="7422916" y="2293917"/>
            <a:ext cx="3578778" cy="5699166"/>
            <a:chOff x="0" y="0"/>
            <a:chExt cx="4771704" cy="7598888"/>
          </a:xfrm>
        </p:grpSpPr>
        <p:grpSp>
          <p:nvGrpSpPr>
            <p:cNvPr id="23" name="Group 23"/>
            <p:cNvGrpSpPr/>
            <p:nvPr/>
          </p:nvGrpSpPr>
          <p:grpSpPr>
            <a:xfrm>
              <a:off x="0" y="1701445"/>
              <a:ext cx="4771704" cy="5897443"/>
              <a:chOff x="0" y="0"/>
              <a:chExt cx="1612961" cy="1993491"/>
            </a:xfrm>
          </p:grpSpPr>
          <p:sp>
            <p:nvSpPr>
              <p:cNvPr id="24" name="Freeform 24"/>
              <p:cNvSpPr/>
              <p:nvPr/>
            </p:nvSpPr>
            <p:spPr>
              <a:xfrm>
                <a:off x="0" y="0"/>
                <a:ext cx="1612961" cy="1993491"/>
              </a:xfrm>
              <a:custGeom>
                <a:avLst/>
                <a:gdLst/>
                <a:ahLst/>
                <a:cxnLst/>
                <a:rect l="l" t="t" r="r" b="b"/>
                <a:pathLst>
                  <a:path w="1612961" h="1993491">
                    <a:moveTo>
                      <a:pt x="0" y="0"/>
                    </a:moveTo>
                    <a:lnTo>
                      <a:pt x="1612961" y="0"/>
                    </a:lnTo>
                    <a:lnTo>
                      <a:pt x="1612961" y="1993491"/>
                    </a:lnTo>
                    <a:lnTo>
                      <a:pt x="0" y="1993491"/>
                    </a:lnTo>
                    <a:close/>
                  </a:path>
                </a:pathLst>
              </a:custGeom>
              <a:solidFill>
                <a:srgbClr val="FFFFFF"/>
              </a:solidFill>
            </p:spPr>
          </p:sp>
        </p:grpSp>
        <p:grpSp>
          <p:nvGrpSpPr>
            <p:cNvPr id="25" name="Group 25"/>
            <p:cNvGrpSpPr/>
            <p:nvPr/>
          </p:nvGrpSpPr>
          <p:grpSpPr>
            <a:xfrm>
              <a:off x="1074285" y="0"/>
              <a:ext cx="2623135" cy="3402890"/>
              <a:chOff x="0" y="0"/>
              <a:chExt cx="4894910" cy="6349975"/>
            </a:xfrm>
          </p:grpSpPr>
          <p:sp>
            <p:nvSpPr>
              <p:cNvPr id="26" name="Freeform 26"/>
              <p:cNvSpPr/>
              <p:nvPr/>
            </p:nvSpPr>
            <p:spPr>
              <a:xfrm>
                <a:off x="0" y="0"/>
                <a:ext cx="4894910" cy="6349975"/>
              </a:xfrm>
              <a:custGeom>
                <a:avLst/>
                <a:gdLst/>
                <a:ahLst/>
                <a:cxnLst/>
                <a:rect l="l" t="t" r="r" b="b"/>
                <a:pathLst>
                  <a:path w="4894910" h="6349975">
                    <a:moveTo>
                      <a:pt x="4894910" y="3175025"/>
                    </a:moveTo>
                    <a:cubicBezTo>
                      <a:pt x="4894910" y="4928451"/>
                      <a:pt x="3799125" y="6349975"/>
                      <a:pt x="2447455" y="6349975"/>
                    </a:cubicBezTo>
                    <a:cubicBezTo>
                      <a:pt x="1095765" y="6349975"/>
                      <a:pt x="0" y="4928451"/>
                      <a:pt x="0" y="3175025"/>
                    </a:cubicBezTo>
                    <a:cubicBezTo>
                      <a:pt x="0" y="1421511"/>
                      <a:pt x="1095765" y="0"/>
                      <a:pt x="2447455" y="0"/>
                    </a:cubicBezTo>
                    <a:cubicBezTo>
                      <a:pt x="3799145" y="0"/>
                      <a:pt x="4894910" y="1421511"/>
                      <a:pt x="4894910" y="3175025"/>
                    </a:cubicBezTo>
                    <a:close/>
                  </a:path>
                </a:pathLst>
              </a:custGeom>
              <a:blipFill>
                <a:blip r:embed="rId4"/>
                <a:stretch>
                  <a:fillRect l="-38771" t="-31923" r="-46735" b="-58741"/>
                </a:stretch>
              </a:blipFill>
            </p:spPr>
          </p:sp>
        </p:grpSp>
        <p:sp>
          <p:nvSpPr>
            <p:cNvPr id="27" name="TextBox 27"/>
            <p:cNvSpPr txBox="1"/>
            <p:nvPr/>
          </p:nvSpPr>
          <p:spPr>
            <a:xfrm>
              <a:off x="314776" y="3768998"/>
              <a:ext cx="4142152" cy="632835"/>
            </a:xfrm>
            <a:prstGeom prst="rect">
              <a:avLst/>
            </a:prstGeom>
          </p:spPr>
          <p:txBody>
            <a:bodyPr lIns="0" tIns="0" rIns="0" bIns="0" rtlCol="0" anchor="t">
              <a:spAutoFit/>
            </a:bodyPr>
            <a:lstStyle/>
            <a:p>
              <a:pPr algn="ctr">
                <a:lnSpc>
                  <a:spcPts val="3966"/>
                </a:lnSpc>
              </a:pPr>
              <a:r>
                <a:rPr lang="en-US" sz="2833" b="1">
                  <a:solidFill>
                    <a:srgbClr val="000000"/>
                  </a:solidFill>
                  <a:latin typeface="Cairo Semi-Bold"/>
                  <a:ea typeface="Cairo Semi-Bold"/>
                  <a:cs typeface="Cairo Semi-Bold"/>
                  <a:sym typeface="Cairo Semi-Bold"/>
                </a:rPr>
                <a:t>Moaz Mohamed</a:t>
              </a:r>
            </a:p>
          </p:txBody>
        </p:sp>
        <p:sp>
          <p:nvSpPr>
            <p:cNvPr id="28" name="TextBox 28"/>
            <p:cNvSpPr txBox="1"/>
            <p:nvPr/>
          </p:nvSpPr>
          <p:spPr>
            <a:xfrm>
              <a:off x="314776" y="4589786"/>
              <a:ext cx="4142152" cy="438681"/>
            </a:xfrm>
            <a:prstGeom prst="rect">
              <a:avLst/>
            </a:prstGeom>
          </p:spPr>
          <p:txBody>
            <a:bodyPr lIns="0" tIns="0" rIns="0" bIns="0" rtlCol="0" anchor="t">
              <a:spAutoFit/>
            </a:bodyPr>
            <a:lstStyle/>
            <a:p>
              <a:pPr algn="ctr">
                <a:lnSpc>
                  <a:spcPts val="2776"/>
                </a:lnSpc>
              </a:pPr>
              <a:r>
                <a:rPr lang="en-US" sz="1983" spc="136">
                  <a:solidFill>
                    <a:srgbClr val="8C52FF"/>
                  </a:solidFill>
                  <a:latin typeface="Cairo"/>
                  <a:ea typeface="Cairo"/>
                  <a:cs typeface="Cairo"/>
                  <a:sym typeface="Cairo"/>
                </a:rPr>
                <a:t>FRONT-END DEVELOPER</a:t>
              </a:r>
            </a:p>
          </p:txBody>
        </p:sp>
        <p:sp>
          <p:nvSpPr>
            <p:cNvPr id="29" name="AutoShape 29"/>
            <p:cNvSpPr/>
            <p:nvPr/>
          </p:nvSpPr>
          <p:spPr>
            <a:xfrm>
              <a:off x="1601791" y="5463238"/>
              <a:ext cx="1803042" cy="0"/>
            </a:xfrm>
            <a:prstGeom prst="line">
              <a:avLst/>
            </a:prstGeom>
            <a:ln w="11993" cap="flat">
              <a:solidFill>
                <a:srgbClr val="000000">
                  <a:alpha val="43922"/>
                </a:srgbClr>
              </a:solidFill>
              <a:prstDash val="solid"/>
              <a:headEnd type="none" w="sm" len="sm"/>
              <a:tailEnd type="none" w="sm" len="sm"/>
            </a:ln>
          </p:spPr>
        </p:sp>
        <p:sp>
          <p:nvSpPr>
            <p:cNvPr id="30" name="TextBox 30"/>
            <p:cNvSpPr txBox="1"/>
            <p:nvPr/>
          </p:nvSpPr>
          <p:spPr>
            <a:xfrm>
              <a:off x="314776" y="5862918"/>
              <a:ext cx="4142152" cy="1076733"/>
            </a:xfrm>
            <a:prstGeom prst="rect">
              <a:avLst/>
            </a:prstGeom>
          </p:spPr>
          <p:txBody>
            <a:bodyPr lIns="0" tIns="0" rIns="0" bIns="0" rtlCol="0" anchor="t">
              <a:spAutoFit/>
            </a:bodyPr>
            <a:lstStyle/>
            <a:p>
              <a:pPr algn="ctr">
                <a:lnSpc>
                  <a:spcPts val="2266"/>
                </a:lnSpc>
              </a:pPr>
              <a:r>
                <a:rPr lang="en-US" sz="1510">
                  <a:solidFill>
                    <a:srgbClr val="000000">
                      <a:alpha val="80000"/>
                    </a:srgbClr>
                  </a:solidFill>
                  <a:latin typeface="Open Sans"/>
                  <a:ea typeface="Open Sans"/>
                  <a:cs typeface="Open Sans"/>
                  <a:sym typeface="Open Sans"/>
                </a:rPr>
                <a:t>Third-Year Student at Zagazig University - Faculty of Science, Computer Science Department</a:t>
              </a:r>
            </a:p>
          </p:txBody>
        </p:sp>
      </p:grpSp>
      <p:grpSp>
        <p:nvGrpSpPr>
          <p:cNvPr id="31" name="Group 31"/>
          <p:cNvGrpSpPr/>
          <p:nvPr/>
        </p:nvGrpSpPr>
        <p:grpSpPr>
          <a:xfrm>
            <a:off x="11135044" y="3943156"/>
            <a:ext cx="3578778" cy="5699166"/>
            <a:chOff x="0" y="0"/>
            <a:chExt cx="4771704" cy="7598888"/>
          </a:xfrm>
        </p:grpSpPr>
        <p:grpSp>
          <p:nvGrpSpPr>
            <p:cNvPr id="32" name="Group 32"/>
            <p:cNvGrpSpPr/>
            <p:nvPr/>
          </p:nvGrpSpPr>
          <p:grpSpPr>
            <a:xfrm>
              <a:off x="0" y="1701445"/>
              <a:ext cx="4771704" cy="5897443"/>
              <a:chOff x="0" y="0"/>
              <a:chExt cx="1612961" cy="1993491"/>
            </a:xfrm>
          </p:grpSpPr>
          <p:sp>
            <p:nvSpPr>
              <p:cNvPr id="33" name="Freeform 33"/>
              <p:cNvSpPr/>
              <p:nvPr/>
            </p:nvSpPr>
            <p:spPr>
              <a:xfrm>
                <a:off x="0" y="0"/>
                <a:ext cx="1612961" cy="1993491"/>
              </a:xfrm>
              <a:custGeom>
                <a:avLst/>
                <a:gdLst/>
                <a:ahLst/>
                <a:cxnLst/>
                <a:rect l="l" t="t" r="r" b="b"/>
                <a:pathLst>
                  <a:path w="1612961" h="1993491">
                    <a:moveTo>
                      <a:pt x="0" y="0"/>
                    </a:moveTo>
                    <a:lnTo>
                      <a:pt x="1612961" y="0"/>
                    </a:lnTo>
                    <a:lnTo>
                      <a:pt x="1612961" y="1993491"/>
                    </a:lnTo>
                    <a:lnTo>
                      <a:pt x="0" y="1993491"/>
                    </a:lnTo>
                    <a:close/>
                  </a:path>
                </a:pathLst>
              </a:custGeom>
              <a:solidFill>
                <a:srgbClr val="FFFFFF"/>
              </a:solidFill>
            </p:spPr>
          </p:sp>
        </p:grpSp>
        <p:grpSp>
          <p:nvGrpSpPr>
            <p:cNvPr id="34" name="Group 34"/>
            <p:cNvGrpSpPr/>
            <p:nvPr/>
          </p:nvGrpSpPr>
          <p:grpSpPr>
            <a:xfrm>
              <a:off x="1074285" y="0"/>
              <a:ext cx="2623135" cy="3402890"/>
              <a:chOff x="0" y="0"/>
              <a:chExt cx="4894910" cy="6349975"/>
            </a:xfrm>
          </p:grpSpPr>
          <p:sp>
            <p:nvSpPr>
              <p:cNvPr id="35" name="Freeform 35"/>
              <p:cNvSpPr/>
              <p:nvPr/>
            </p:nvSpPr>
            <p:spPr>
              <a:xfrm>
                <a:off x="0" y="0"/>
                <a:ext cx="4894910" cy="6349975"/>
              </a:xfrm>
              <a:custGeom>
                <a:avLst/>
                <a:gdLst/>
                <a:ahLst/>
                <a:cxnLst/>
                <a:rect l="l" t="t" r="r" b="b"/>
                <a:pathLst>
                  <a:path w="4894910" h="6349975">
                    <a:moveTo>
                      <a:pt x="4894910" y="3175025"/>
                    </a:moveTo>
                    <a:cubicBezTo>
                      <a:pt x="4894910" y="4928451"/>
                      <a:pt x="3799125" y="6349975"/>
                      <a:pt x="2447455" y="6349975"/>
                    </a:cubicBezTo>
                    <a:cubicBezTo>
                      <a:pt x="1095765" y="6349975"/>
                      <a:pt x="0" y="4928451"/>
                      <a:pt x="0" y="3175025"/>
                    </a:cubicBezTo>
                    <a:cubicBezTo>
                      <a:pt x="0" y="1421511"/>
                      <a:pt x="1095765" y="0"/>
                      <a:pt x="2447455" y="0"/>
                    </a:cubicBezTo>
                    <a:cubicBezTo>
                      <a:pt x="3799145" y="0"/>
                      <a:pt x="4894910" y="1421511"/>
                      <a:pt x="4894910" y="3175025"/>
                    </a:cubicBezTo>
                    <a:close/>
                  </a:path>
                </a:pathLst>
              </a:custGeom>
              <a:blipFill>
                <a:blip r:embed="rId5"/>
                <a:stretch>
                  <a:fillRect l="-86425" t="-34840" r="-63021" b="-56543"/>
                </a:stretch>
              </a:blipFill>
            </p:spPr>
          </p:sp>
        </p:grpSp>
        <p:sp>
          <p:nvSpPr>
            <p:cNvPr id="36" name="TextBox 36"/>
            <p:cNvSpPr txBox="1"/>
            <p:nvPr/>
          </p:nvSpPr>
          <p:spPr>
            <a:xfrm>
              <a:off x="314776" y="3768998"/>
              <a:ext cx="4142152" cy="632835"/>
            </a:xfrm>
            <a:prstGeom prst="rect">
              <a:avLst/>
            </a:prstGeom>
          </p:spPr>
          <p:txBody>
            <a:bodyPr lIns="0" tIns="0" rIns="0" bIns="0" rtlCol="0" anchor="t">
              <a:spAutoFit/>
            </a:bodyPr>
            <a:lstStyle/>
            <a:p>
              <a:pPr algn="ctr">
                <a:lnSpc>
                  <a:spcPts val="3966"/>
                </a:lnSpc>
              </a:pPr>
              <a:r>
                <a:rPr lang="en-US" sz="2833" b="1">
                  <a:solidFill>
                    <a:srgbClr val="000000"/>
                  </a:solidFill>
                  <a:latin typeface="Cairo Semi-Bold"/>
                  <a:ea typeface="Cairo Semi-Bold"/>
                  <a:cs typeface="Cairo Semi-Bold"/>
                  <a:sym typeface="Cairo Semi-Bold"/>
                </a:rPr>
                <a:t>Mostafa Helal</a:t>
              </a:r>
            </a:p>
          </p:txBody>
        </p:sp>
        <p:sp>
          <p:nvSpPr>
            <p:cNvPr id="37" name="TextBox 37"/>
            <p:cNvSpPr txBox="1"/>
            <p:nvPr/>
          </p:nvSpPr>
          <p:spPr>
            <a:xfrm>
              <a:off x="314776" y="4589786"/>
              <a:ext cx="4142152" cy="438681"/>
            </a:xfrm>
            <a:prstGeom prst="rect">
              <a:avLst/>
            </a:prstGeom>
          </p:spPr>
          <p:txBody>
            <a:bodyPr lIns="0" tIns="0" rIns="0" bIns="0" rtlCol="0" anchor="t">
              <a:spAutoFit/>
            </a:bodyPr>
            <a:lstStyle/>
            <a:p>
              <a:pPr algn="ctr">
                <a:lnSpc>
                  <a:spcPts val="2776"/>
                </a:lnSpc>
              </a:pPr>
              <a:r>
                <a:rPr lang="en-US" sz="1983" spc="136">
                  <a:solidFill>
                    <a:srgbClr val="8C52FF"/>
                  </a:solidFill>
                  <a:latin typeface="Cairo"/>
                  <a:ea typeface="Cairo"/>
                  <a:cs typeface="Cairo"/>
                  <a:sym typeface="Cairo"/>
                </a:rPr>
                <a:t>FRONT-END DEVELOPER</a:t>
              </a:r>
            </a:p>
          </p:txBody>
        </p:sp>
        <p:sp>
          <p:nvSpPr>
            <p:cNvPr id="38" name="AutoShape 38"/>
            <p:cNvSpPr/>
            <p:nvPr/>
          </p:nvSpPr>
          <p:spPr>
            <a:xfrm>
              <a:off x="1601791" y="5463238"/>
              <a:ext cx="1803042" cy="0"/>
            </a:xfrm>
            <a:prstGeom prst="line">
              <a:avLst/>
            </a:prstGeom>
            <a:ln w="11993" cap="flat">
              <a:solidFill>
                <a:srgbClr val="000000">
                  <a:alpha val="43922"/>
                </a:srgbClr>
              </a:solidFill>
              <a:prstDash val="solid"/>
              <a:headEnd type="none" w="sm" len="sm"/>
              <a:tailEnd type="none" w="sm" len="sm"/>
            </a:ln>
          </p:spPr>
        </p:sp>
        <p:sp>
          <p:nvSpPr>
            <p:cNvPr id="39" name="TextBox 39"/>
            <p:cNvSpPr txBox="1"/>
            <p:nvPr/>
          </p:nvSpPr>
          <p:spPr>
            <a:xfrm>
              <a:off x="314776" y="5862918"/>
              <a:ext cx="4142152" cy="1076733"/>
            </a:xfrm>
            <a:prstGeom prst="rect">
              <a:avLst/>
            </a:prstGeom>
          </p:spPr>
          <p:txBody>
            <a:bodyPr lIns="0" tIns="0" rIns="0" bIns="0" rtlCol="0" anchor="t">
              <a:spAutoFit/>
            </a:bodyPr>
            <a:lstStyle/>
            <a:p>
              <a:pPr algn="ctr">
                <a:lnSpc>
                  <a:spcPts val="2266"/>
                </a:lnSpc>
              </a:pPr>
              <a:r>
                <a:rPr lang="en-US" sz="1510">
                  <a:solidFill>
                    <a:srgbClr val="000000">
                      <a:alpha val="80000"/>
                    </a:srgbClr>
                  </a:solidFill>
                  <a:latin typeface="Open Sans"/>
                  <a:ea typeface="Open Sans"/>
                  <a:cs typeface="Open Sans"/>
                  <a:sym typeface="Open Sans"/>
                </a:rPr>
                <a:t>Graduate of the Faculty of Arts, Geography Department,class 2024, Zagazig University</a:t>
              </a:r>
            </a:p>
          </p:txBody>
        </p:sp>
      </p:grpSp>
      <p:grpSp>
        <p:nvGrpSpPr>
          <p:cNvPr id="40" name="Group 40"/>
          <p:cNvGrpSpPr/>
          <p:nvPr/>
        </p:nvGrpSpPr>
        <p:grpSpPr>
          <a:xfrm>
            <a:off x="14847172" y="2293917"/>
            <a:ext cx="3578778" cy="5699166"/>
            <a:chOff x="0" y="0"/>
            <a:chExt cx="4771704" cy="7598888"/>
          </a:xfrm>
        </p:grpSpPr>
        <p:grpSp>
          <p:nvGrpSpPr>
            <p:cNvPr id="41" name="Group 41"/>
            <p:cNvGrpSpPr/>
            <p:nvPr/>
          </p:nvGrpSpPr>
          <p:grpSpPr>
            <a:xfrm>
              <a:off x="0" y="1701445"/>
              <a:ext cx="4771704" cy="5897443"/>
              <a:chOff x="0" y="0"/>
              <a:chExt cx="1612961" cy="1993491"/>
            </a:xfrm>
          </p:grpSpPr>
          <p:sp>
            <p:nvSpPr>
              <p:cNvPr id="42" name="Freeform 42"/>
              <p:cNvSpPr/>
              <p:nvPr/>
            </p:nvSpPr>
            <p:spPr>
              <a:xfrm>
                <a:off x="0" y="0"/>
                <a:ext cx="1612961" cy="1993491"/>
              </a:xfrm>
              <a:custGeom>
                <a:avLst/>
                <a:gdLst/>
                <a:ahLst/>
                <a:cxnLst/>
                <a:rect l="l" t="t" r="r" b="b"/>
                <a:pathLst>
                  <a:path w="1612961" h="1993491">
                    <a:moveTo>
                      <a:pt x="0" y="0"/>
                    </a:moveTo>
                    <a:lnTo>
                      <a:pt x="1612961" y="0"/>
                    </a:lnTo>
                    <a:lnTo>
                      <a:pt x="1612961" y="1993491"/>
                    </a:lnTo>
                    <a:lnTo>
                      <a:pt x="0" y="1993491"/>
                    </a:lnTo>
                    <a:close/>
                  </a:path>
                </a:pathLst>
              </a:custGeom>
              <a:solidFill>
                <a:srgbClr val="FFFFFF"/>
              </a:solidFill>
            </p:spPr>
          </p:sp>
        </p:grpSp>
        <p:grpSp>
          <p:nvGrpSpPr>
            <p:cNvPr id="43" name="Group 43"/>
            <p:cNvGrpSpPr/>
            <p:nvPr/>
          </p:nvGrpSpPr>
          <p:grpSpPr>
            <a:xfrm>
              <a:off x="1074285" y="0"/>
              <a:ext cx="2623135" cy="3402890"/>
              <a:chOff x="0" y="0"/>
              <a:chExt cx="4894910" cy="6349975"/>
            </a:xfrm>
          </p:grpSpPr>
          <p:sp>
            <p:nvSpPr>
              <p:cNvPr id="44" name="Freeform 44"/>
              <p:cNvSpPr/>
              <p:nvPr/>
            </p:nvSpPr>
            <p:spPr>
              <a:xfrm>
                <a:off x="0" y="0"/>
                <a:ext cx="4894910" cy="6349975"/>
              </a:xfrm>
              <a:custGeom>
                <a:avLst/>
                <a:gdLst/>
                <a:ahLst/>
                <a:cxnLst/>
                <a:rect l="l" t="t" r="r" b="b"/>
                <a:pathLst>
                  <a:path w="4894910" h="6349975">
                    <a:moveTo>
                      <a:pt x="4894910" y="3175025"/>
                    </a:moveTo>
                    <a:cubicBezTo>
                      <a:pt x="4894910" y="4928451"/>
                      <a:pt x="3799125" y="6349975"/>
                      <a:pt x="2447455" y="6349975"/>
                    </a:cubicBezTo>
                    <a:cubicBezTo>
                      <a:pt x="1095765" y="6349975"/>
                      <a:pt x="0" y="4928451"/>
                      <a:pt x="0" y="3175025"/>
                    </a:cubicBezTo>
                    <a:cubicBezTo>
                      <a:pt x="0" y="1421511"/>
                      <a:pt x="1095765" y="0"/>
                      <a:pt x="2447455" y="0"/>
                    </a:cubicBezTo>
                    <a:cubicBezTo>
                      <a:pt x="3799145" y="0"/>
                      <a:pt x="4894910" y="1421511"/>
                      <a:pt x="4894910" y="3175025"/>
                    </a:cubicBezTo>
                    <a:close/>
                  </a:path>
                </a:pathLst>
              </a:custGeom>
              <a:blipFill>
                <a:blip r:embed="rId6"/>
                <a:stretch>
                  <a:fillRect l="-12574" t="-25900" r="-16977" b="-51638"/>
                </a:stretch>
              </a:blipFill>
            </p:spPr>
          </p:sp>
        </p:grpSp>
        <p:sp>
          <p:nvSpPr>
            <p:cNvPr id="45" name="TextBox 45"/>
            <p:cNvSpPr txBox="1"/>
            <p:nvPr/>
          </p:nvSpPr>
          <p:spPr>
            <a:xfrm>
              <a:off x="314776" y="3768998"/>
              <a:ext cx="4142152" cy="632835"/>
            </a:xfrm>
            <a:prstGeom prst="rect">
              <a:avLst/>
            </a:prstGeom>
          </p:spPr>
          <p:txBody>
            <a:bodyPr lIns="0" tIns="0" rIns="0" bIns="0" rtlCol="0" anchor="t">
              <a:spAutoFit/>
            </a:bodyPr>
            <a:lstStyle/>
            <a:p>
              <a:pPr algn="ctr">
                <a:lnSpc>
                  <a:spcPts val="3966"/>
                </a:lnSpc>
              </a:pPr>
              <a:r>
                <a:rPr lang="en-US" sz="2833" b="1">
                  <a:solidFill>
                    <a:srgbClr val="000000"/>
                  </a:solidFill>
                  <a:latin typeface="Cairo Semi-Bold"/>
                  <a:ea typeface="Cairo Semi-Bold"/>
                  <a:cs typeface="Cairo Semi-Bold"/>
                  <a:sym typeface="Cairo Semi-Bold"/>
                </a:rPr>
                <a:t>Abdelrahman Hany</a:t>
              </a:r>
            </a:p>
          </p:txBody>
        </p:sp>
        <p:sp>
          <p:nvSpPr>
            <p:cNvPr id="46" name="TextBox 46"/>
            <p:cNvSpPr txBox="1"/>
            <p:nvPr/>
          </p:nvSpPr>
          <p:spPr>
            <a:xfrm>
              <a:off x="314776" y="4589786"/>
              <a:ext cx="4142152" cy="438681"/>
            </a:xfrm>
            <a:prstGeom prst="rect">
              <a:avLst/>
            </a:prstGeom>
          </p:spPr>
          <p:txBody>
            <a:bodyPr lIns="0" tIns="0" rIns="0" bIns="0" rtlCol="0" anchor="t">
              <a:spAutoFit/>
            </a:bodyPr>
            <a:lstStyle/>
            <a:p>
              <a:pPr algn="ctr">
                <a:lnSpc>
                  <a:spcPts val="2776"/>
                </a:lnSpc>
              </a:pPr>
              <a:r>
                <a:rPr lang="en-US" sz="1983" spc="136">
                  <a:solidFill>
                    <a:srgbClr val="8C52FF"/>
                  </a:solidFill>
                  <a:latin typeface="Cairo"/>
                  <a:ea typeface="Cairo"/>
                  <a:cs typeface="Cairo"/>
                  <a:sym typeface="Cairo"/>
                </a:rPr>
                <a:t>FRONT-END DEVELOPER</a:t>
              </a:r>
            </a:p>
          </p:txBody>
        </p:sp>
        <p:sp>
          <p:nvSpPr>
            <p:cNvPr id="47" name="AutoShape 47"/>
            <p:cNvSpPr/>
            <p:nvPr/>
          </p:nvSpPr>
          <p:spPr>
            <a:xfrm>
              <a:off x="1601791" y="5463238"/>
              <a:ext cx="1803042" cy="0"/>
            </a:xfrm>
            <a:prstGeom prst="line">
              <a:avLst/>
            </a:prstGeom>
            <a:ln w="11993" cap="flat">
              <a:solidFill>
                <a:srgbClr val="000000">
                  <a:alpha val="43922"/>
                </a:srgbClr>
              </a:solidFill>
              <a:prstDash val="solid"/>
              <a:headEnd type="none" w="sm" len="sm"/>
              <a:tailEnd type="none" w="sm" len="sm"/>
            </a:ln>
          </p:spPr>
        </p:sp>
        <p:sp>
          <p:nvSpPr>
            <p:cNvPr id="48" name="TextBox 48"/>
            <p:cNvSpPr txBox="1"/>
            <p:nvPr/>
          </p:nvSpPr>
          <p:spPr>
            <a:xfrm>
              <a:off x="314776" y="5862918"/>
              <a:ext cx="4142152" cy="1076733"/>
            </a:xfrm>
            <a:prstGeom prst="rect">
              <a:avLst/>
            </a:prstGeom>
          </p:spPr>
          <p:txBody>
            <a:bodyPr lIns="0" tIns="0" rIns="0" bIns="0" rtlCol="0" anchor="t">
              <a:spAutoFit/>
            </a:bodyPr>
            <a:lstStyle/>
            <a:p>
              <a:pPr algn="ctr">
                <a:lnSpc>
                  <a:spcPts val="2266"/>
                </a:lnSpc>
              </a:pPr>
              <a:r>
                <a:rPr lang="en-US" sz="1510">
                  <a:solidFill>
                    <a:srgbClr val="000000">
                      <a:alpha val="80000"/>
                    </a:srgbClr>
                  </a:solidFill>
                  <a:latin typeface="Open Sans"/>
                  <a:ea typeface="Open Sans"/>
                  <a:cs typeface="Open Sans"/>
                  <a:sym typeface="Open Sans"/>
                </a:rPr>
                <a:t>Third-Year Student at Zagazig University - Faculty of Science, Computer Science Department</a:t>
              </a:r>
            </a:p>
          </p:txBody>
        </p:sp>
      </p:grpSp>
      <p:sp>
        <p:nvSpPr>
          <p:cNvPr id="49" name="Freeform 49"/>
          <p:cNvSpPr/>
          <p:nvPr/>
        </p:nvSpPr>
        <p:spPr>
          <a:xfrm>
            <a:off x="391694" y="123317"/>
            <a:ext cx="1718589" cy="1810766"/>
          </a:xfrm>
          <a:custGeom>
            <a:avLst/>
            <a:gdLst/>
            <a:ahLst/>
            <a:cxnLst/>
            <a:rect l="l" t="t" r="r" b="b"/>
            <a:pathLst>
              <a:path w="1718589" h="1810766">
                <a:moveTo>
                  <a:pt x="0" y="0"/>
                </a:moveTo>
                <a:lnTo>
                  <a:pt x="1718589" y="0"/>
                </a:lnTo>
                <a:lnTo>
                  <a:pt x="1718589" y="1810766"/>
                </a:lnTo>
                <a:lnTo>
                  <a:pt x="0" y="1810766"/>
                </a:lnTo>
                <a:lnTo>
                  <a:pt x="0" y="0"/>
                </a:lnTo>
                <a:close/>
              </a:path>
            </a:pathLst>
          </a:custGeom>
          <a:blipFill>
            <a:blip r:embed="rId7"/>
            <a:stretch>
              <a:fillRect l="-2916" r="-2916"/>
            </a:stretch>
          </a:blipFill>
        </p:spPr>
      </p:sp>
      <p:sp>
        <p:nvSpPr>
          <p:cNvPr id="50" name="Freeform 50"/>
          <p:cNvSpPr/>
          <p:nvPr/>
        </p:nvSpPr>
        <p:spPr>
          <a:xfrm>
            <a:off x="15051850" y="110931"/>
            <a:ext cx="2741378" cy="1447864"/>
          </a:xfrm>
          <a:custGeom>
            <a:avLst/>
            <a:gdLst/>
            <a:ahLst/>
            <a:cxnLst/>
            <a:rect l="l" t="t" r="r" b="b"/>
            <a:pathLst>
              <a:path w="2741378" h="1447864">
                <a:moveTo>
                  <a:pt x="0" y="0"/>
                </a:moveTo>
                <a:lnTo>
                  <a:pt x="2741378" y="0"/>
                </a:lnTo>
                <a:lnTo>
                  <a:pt x="2741378" y="1447864"/>
                </a:lnTo>
                <a:lnTo>
                  <a:pt x="0" y="1447864"/>
                </a:lnTo>
                <a:lnTo>
                  <a:pt x="0" y="0"/>
                </a:lnTo>
                <a:close/>
              </a:path>
            </a:pathLst>
          </a:custGeom>
          <a:blipFill>
            <a:blip r:embed="rId8"/>
            <a:stretch>
              <a:fillRect t="-3192" b="-3192"/>
            </a:stretch>
          </a:blipFill>
        </p:spPr>
      </p:sp>
      <p:sp>
        <p:nvSpPr>
          <p:cNvPr id="51" name="TextBox 51"/>
          <p:cNvSpPr txBox="1"/>
          <p:nvPr/>
        </p:nvSpPr>
        <p:spPr>
          <a:xfrm>
            <a:off x="4814600" y="1297801"/>
            <a:ext cx="8658799" cy="821055"/>
          </a:xfrm>
          <a:prstGeom prst="rect">
            <a:avLst/>
          </a:prstGeom>
        </p:spPr>
        <p:txBody>
          <a:bodyPr lIns="0" tIns="0" rIns="0" bIns="0" rtlCol="0" anchor="t">
            <a:spAutoFit/>
          </a:bodyPr>
          <a:lstStyle/>
          <a:p>
            <a:pPr algn="ctr">
              <a:lnSpc>
                <a:spcPts val="6719"/>
              </a:lnSpc>
            </a:pPr>
            <a:r>
              <a:rPr lang="en-US" sz="4800" b="1">
                <a:solidFill>
                  <a:srgbClr val="000000"/>
                </a:solidFill>
                <a:latin typeface="Cairo Semi-Bold"/>
                <a:ea typeface="Cairo Semi-Bold"/>
                <a:cs typeface="Cairo Semi-Bold"/>
                <a:sym typeface="Cairo Semi-Bold"/>
              </a:rPr>
              <a:t>Meet our amazing team</a:t>
            </a:r>
          </a:p>
        </p:txBody>
      </p:sp>
      <p:sp>
        <p:nvSpPr>
          <p:cNvPr id="52" name="TextBox 52"/>
          <p:cNvSpPr txBox="1"/>
          <p:nvPr/>
        </p:nvSpPr>
        <p:spPr>
          <a:xfrm>
            <a:off x="6451066" y="787238"/>
            <a:ext cx="5385868" cy="405765"/>
          </a:xfrm>
          <a:prstGeom prst="rect">
            <a:avLst/>
          </a:prstGeom>
        </p:spPr>
        <p:txBody>
          <a:bodyPr lIns="0" tIns="0" rIns="0" bIns="0" rtlCol="0" anchor="t">
            <a:spAutoFit/>
          </a:bodyPr>
          <a:lstStyle/>
          <a:p>
            <a:pPr algn="ctr">
              <a:lnSpc>
                <a:spcPts val="3359"/>
              </a:lnSpc>
            </a:pPr>
            <a:r>
              <a:rPr lang="en-US" sz="2400" spc="624">
                <a:solidFill>
                  <a:srgbClr val="8C52FF"/>
                </a:solidFill>
                <a:latin typeface="Cairo"/>
                <a:ea typeface="Cairo"/>
                <a:cs typeface="Cairo"/>
                <a:sym typeface="Cairo"/>
              </a:rPr>
              <a:t>OUR TEAM</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8C52FF"/>
        </a:solidFill>
        <a:effectLst/>
      </p:bgPr>
    </p:bg>
    <p:spTree>
      <p:nvGrpSpPr>
        <p:cNvPr id="1" name=""/>
        <p:cNvGrpSpPr/>
        <p:nvPr/>
      </p:nvGrpSpPr>
      <p:grpSpPr>
        <a:xfrm>
          <a:off x="0" y="0"/>
          <a:ext cx="0" cy="0"/>
          <a:chOff x="0" y="0"/>
          <a:chExt cx="0" cy="0"/>
        </a:xfrm>
      </p:grpSpPr>
      <p:grpSp>
        <p:nvGrpSpPr>
          <p:cNvPr id="2" name="Group 2"/>
          <p:cNvGrpSpPr/>
          <p:nvPr/>
        </p:nvGrpSpPr>
        <p:grpSpPr>
          <a:xfrm>
            <a:off x="-1737874" y="-2643221"/>
            <a:ext cx="5243810" cy="5243810"/>
            <a:chOff x="0" y="0"/>
            <a:chExt cx="6350000" cy="6350000"/>
          </a:xfrm>
        </p:grpSpPr>
        <p:sp>
          <p:nvSpPr>
            <p:cNvPr id="3" name="Freeform 3"/>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9DEFF">
                <a:alpha val="10980"/>
              </a:srgbClr>
            </a:solidFill>
          </p:spPr>
        </p:sp>
      </p:grpSp>
      <p:grpSp>
        <p:nvGrpSpPr>
          <p:cNvPr id="4" name="Group 4"/>
          <p:cNvGrpSpPr/>
          <p:nvPr/>
        </p:nvGrpSpPr>
        <p:grpSpPr>
          <a:xfrm>
            <a:off x="11092193" y="8719884"/>
            <a:ext cx="5243810" cy="5243810"/>
            <a:chOff x="0" y="0"/>
            <a:chExt cx="6350000" cy="6350000"/>
          </a:xfrm>
        </p:grpSpPr>
        <p:sp>
          <p:nvSpPr>
            <p:cNvPr id="5" name="Freeform 5"/>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9DEFF">
                <a:alpha val="10980"/>
              </a:srgbClr>
            </a:solidFill>
          </p:spPr>
        </p:sp>
      </p:grpSp>
      <p:sp>
        <p:nvSpPr>
          <p:cNvPr id="6" name="Freeform 6"/>
          <p:cNvSpPr/>
          <p:nvPr/>
        </p:nvSpPr>
        <p:spPr>
          <a:xfrm rot="7987443">
            <a:off x="12953908" y="-729574"/>
            <a:ext cx="11179774" cy="3516547"/>
          </a:xfrm>
          <a:custGeom>
            <a:avLst/>
            <a:gdLst/>
            <a:ahLst/>
            <a:cxnLst/>
            <a:rect l="l" t="t" r="r" b="b"/>
            <a:pathLst>
              <a:path w="11179774" h="3516547">
                <a:moveTo>
                  <a:pt x="0" y="0"/>
                </a:moveTo>
                <a:lnTo>
                  <a:pt x="11179774" y="0"/>
                </a:lnTo>
                <a:lnTo>
                  <a:pt x="11179774" y="3516548"/>
                </a:lnTo>
                <a:lnTo>
                  <a:pt x="0" y="351654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Freeform 7"/>
          <p:cNvSpPr/>
          <p:nvPr/>
        </p:nvSpPr>
        <p:spPr>
          <a:xfrm rot="7987443">
            <a:off x="14385307" y="-1772980"/>
            <a:ext cx="6323497" cy="1989027"/>
          </a:xfrm>
          <a:custGeom>
            <a:avLst/>
            <a:gdLst/>
            <a:ahLst/>
            <a:cxnLst/>
            <a:rect l="l" t="t" r="r" b="b"/>
            <a:pathLst>
              <a:path w="6323497" h="1989027">
                <a:moveTo>
                  <a:pt x="0" y="0"/>
                </a:moveTo>
                <a:lnTo>
                  <a:pt x="6323497" y="0"/>
                </a:lnTo>
                <a:lnTo>
                  <a:pt x="6323497" y="1989027"/>
                </a:lnTo>
                <a:lnTo>
                  <a:pt x="0" y="198902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rot="-2812556">
            <a:off x="-6530918" y="8023482"/>
            <a:ext cx="11179774" cy="3516547"/>
          </a:xfrm>
          <a:custGeom>
            <a:avLst/>
            <a:gdLst/>
            <a:ahLst/>
            <a:cxnLst/>
            <a:rect l="l" t="t" r="r" b="b"/>
            <a:pathLst>
              <a:path w="11179774" h="3516547">
                <a:moveTo>
                  <a:pt x="0" y="0"/>
                </a:moveTo>
                <a:lnTo>
                  <a:pt x="11179775" y="0"/>
                </a:lnTo>
                <a:lnTo>
                  <a:pt x="11179775" y="3516547"/>
                </a:lnTo>
                <a:lnTo>
                  <a:pt x="0" y="35165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Freeform 9"/>
          <p:cNvSpPr/>
          <p:nvPr/>
        </p:nvSpPr>
        <p:spPr>
          <a:xfrm rot="-2812556">
            <a:off x="-3106039" y="10594408"/>
            <a:ext cx="6323497" cy="1989027"/>
          </a:xfrm>
          <a:custGeom>
            <a:avLst/>
            <a:gdLst/>
            <a:ahLst/>
            <a:cxnLst/>
            <a:rect l="l" t="t" r="r" b="b"/>
            <a:pathLst>
              <a:path w="6323497" h="1989027">
                <a:moveTo>
                  <a:pt x="0" y="0"/>
                </a:moveTo>
                <a:lnTo>
                  <a:pt x="6323496" y="0"/>
                </a:lnTo>
                <a:lnTo>
                  <a:pt x="6323496" y="1989028"/>
                </a:lnTo>
                <a:lnTo>
                  <a:pt x="0" y="198902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0" name="TextBox 10"/>
          <p:cNvSpPr txBox="1"/>
          <p:nvPr/>
        </p:nvSpPr>
        <p:spPr>
          <a:xfrm>
            <a:off x="6066592" y="4151630"/>
            <a:ext cx="6154817" cy="1783714"/>
          </a:xfrm>
          <a:prstGeom prst="rect">
            <a:avLst/>
          </a:prstGeom>
        </p:spPr>
        <p:txBody>
          <a:bodyPr lIns="0" tIns="0" rIns="0" bIns="0" rtlCol="0" anchor="t">
            <a:spAutoFit/>
          </a:bodyPr>
          <a:lstStyle/>
          <a:p>
            <a:pPr algn="ctr">
              <a:lnSpc>
                <a:spcPts val="14560"/>
              </a:lnSpc>
            </a:pPr>
            <a:r>
              <a:rPr lang="en-US" sz="10400" b="1" spc="260">
                <a:solidFill>
                  <a:srgbClr val="FFFFFF"/>
                </a:solidFill>
                <a:latin typeface="Cairo Semi-Bold"/>
                <a:ea typeface="Cairo Semi-Bold"/>
                <a:cs typeface="Cairo Semi-Bold"/>
                <a:sym typeface="Cairo Semi-Bold"/>
              </a:rPr>
              <a:t>Thank You</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295</Words>
  <Application>Microsoft Office PowerPoint</Application>
  <PresentationFormat>Custom</PresentationFormat>
  <Paragraphs>42</Paragraphs>
  <Slides>6</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6</vt:i4>
      </vt:variant>
    </vt:vector>
  </HeadingPairs>
  <TitlesOfParts>
    <vt:vector size="16" baseType="lpstr">
      <vt:lpstr>Canva Sans Bold</vt:lpstr>
      <vt:lpstr>Cairo Semi-Bold</vt:lpstr>
      <vt:lpstr>Cairo Bold</vt:lpstr>
      <vt:lpstr>Calibri</vt:lpstr>
      <vt:lpstr>Canva Sans Medium</vt:lpstr>
      <vt:lpstr>Arial</vt:lpstr>
      <vt:lpstr>29LT Bukra Semi Wide Semi-Bold</vt:lpstr>
      <vt:lpstr>Cairo</vt:lpstr>
      <vt:lpstr>Open Sans</vt:lpstr>
      <vt:lpstr>Office Theme</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موقع امتحانات</dc:title>
  <cp:lastModifiedBy>AbdEl-Rahman Attef</cp:lastModifiedBy>
  <cp:revision>4</cp:revision>
  <dcterms:created xsi:type="dcterms:W3CDTF">2006-08-16T00:00:00Z</dcterms:created>
  <dcterms:modified xsi:type="dcterms:W3CDTF">2024-10-13T16:16:32Z</dcterms:modified>
  <dc:identifier>DAGTSswRXMU</dc:identifier>
</cp:coreProperties>
</file>